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22"/>
  </p:notesMasterIdLst>
  <p:sldIdLst>
    <p:sldId id="412" r:id="rId3"/>
    <p:sldId id="271" r:id="rId4"/>
    <p:sldId id="456" r:id="rId5"/>
    <p:sldId id="519" r:id="rId6"/>
    <p:sldId id="552" r:id="rId7"/>
    <p:sldId id="474" r:id="rId8"/>
    <p:sldId id="457" r:id="rId9"/>
    <p:sldId id="584" r:id="rId10"/>
    <p:sldId id="458" r:id="rId11"/>
    <p:sldId id="590" r:id="rId12"/>
    <p:sldId id="585" r:id="rId13"/>
    <p:sldId id="476" r:id="rId14"/>
    <p:sldId id="459" r:id="rId15"/>
    <p:sldId id="480" r:id="rId16"/>
    <p:sldId id="586" r:id="rId17"/>
    <p:sldId id="604" r:id="rId18"/>
    <p:sldId id="597" r:id="rId19"/>
    <p:sldId id="603" r:id="rId20"/>
    <p:sldId id="598" r:id="rId21"/>
  </p:sldIdLst>
  <p:sldSz cx="9144000" cy="6858000" type="screen4x3"/>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10" userDrawn="1">
          <p15:clr>
            <a:srgbClr val="A4A3A4"/>
          </p15:clr>
        </p15:guide>
        <p15:guide id="2" pos="4621" userDrawn="1">
          <p15:clr>
            <a:srgbClr val="A4A3A4"/>
          </p15:clr>
        </p15:guide>
        <p15:guide id="3" pos="516" userDrawn="1">
          <p15:clr>
            <a:srgbClr val="A4A3A4"/>
          </p15:clr>
        </p15:guide>
        <p15:guide id="4" pos="5233" userDrawn="1">
          <p15:clr>
            <a:srgbClr val="A4A3A4"/>
          </p15:clr>
        </p15:guide>
        <p15:guide id="5" orient="horz" pos="562" userDrawn="1">
          <p15:clr>
            <a:srgbClr val="A4A3A4"/>
          </p15:clr>
        </p15:guide>
        <p15:guide id="6" orient="horz" pos="199" userDrawn="1">
          <p15:clr>
            <a:srgbClr val="A4A3A4"/>
          </p15:clr>
        </p15:guide>
        <p15:guide id="7" orient="horz" pos="1200" userDrawn="1">
          <p15:clr>
            <a:srgbClr val="A4A3A4"/>
          </p15:clr>
        </p15:guide>
        <p15:guide id="8" orient="horz" pos="3270" userDrawn="1">
          <p15:clr>
            <a:srgbClr val="A4A3A4"/>
          </p15:clr>
        </p15:guide>
        <p15:guide id="9" pos="1999" userDrawn="1">
          <p15:clr>
            <a:srgbClr val="A4A3A4"/>
          </p15:clr>
        </p15:guide>
        <p15:guide id="10" pos="3754" userDrawn="1">
          <p15:clr>
            <a:srgbClr val="A4A3A4"/>
          </p15:clr>
        </p15:guide>
        <p15:guide id="11" orient="horz" pos="1780" userDrawn="1">
          <p15:clr>
            <a:srgbClr val="A4A3A4"/>
          </p15:clr>
        </p15:guide>
        <p15:guide id="12" orient="horz" pos="19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F77"/>
    <a:srgbClr val="ED7D31"/>
    <a:srgbClr val="006D33"/>
    <a:srgbClr val="D9D9D9"/>
    <a:srgbClr val="F4F9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35" autoAdjust="0"/>
    <p:restoredTop sz="85232" autoAdjust="0"/>
  </p:normalViewPr>
  <p:slideViewPr>
    <p:cSldViewPr snapToGrid="0" showGuides="1">
      <p:cViewPr>
        <p:scale>
          <a:sx n="125" d="100"/>
          <a:sy n="125" d="100"/>
        </p:scale>
        <p:origin x="630" y="-378"/>
      </p:cViewPr>
      <p:guideLst>
        <p:guide orient="horz" pos="2510"/>
        <p:guide pos="4621"/>
        <p:guide pos="516"/>
        <p:guide pos="5233"/>
        <p:guide orient="horz" pos="562"/>
        <p:guide orient="horz" pos="199"/>
        <p:guide orient="horz" pos="1200"/>
        <p:guide orient="horz" pos="3270"/>
        <p:guide pos="1999"/>
        <p:guide pos="3754"/>
        <p:guide orient="horz" pos="1780"/>
        <p:guide orient="horz" pos="1972"/>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gs" Target="tags/tag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初始结果</c:v>
                </c:pt>
                <c:pt idx="1">
                  <c:v>noprotein</c:v>
                </c:pt>
                <c:pt idx="2">
                  <c:v>noglycan</c:v>
                </c:pt>
              </c:strCache>
            </c:strRef>
          </c:cat>
          <c:val>
            <c:numRef>
              <c:f>Sheet1!$B$2:$B$4</c:f>
              <c:numCache>
                <c:formatCode>General</c:formatCode>
                <c:ptCount val="3"/>
                <c:pt idx="0">
                  <c:v>6.1999999999999998E-3</c:v>
                </c:pt>
                <c:pt idx="1">
                  <c:v>6.1000000000000004E-3</c:v>
                </c:pt>
                <c:pt idx="2">
                  <c:v>6.7000000000000002E-3</c:v>
                </c:pt>
              </c:numCache>
            </c:numRef>
          </c:val>
          <c:extLst>
            <c:ext xmlns:c16="http://schemas.microsoft.com/office/drawing/2014/chart" uri="{C3380CC4-5D6E-409C-BE32-E72D297353CC}">
              <c16:uniqueId val="{00000000-3F97-4403-A472-8EE6114DB1E1}"/>
            </c:ext>
          </c:extLst>
        </c:ser>
        <c:ser>
          <c:idx val="1"/>
          <c:order val="1"/>
          <c:tx>
            <c:strRef>
              <c:f>Sheet1!$C$1</c:f>
              <c:strCache>
                <c:ptCount val="1"/>
                <c:pt idx="0">
                  <c:v>MSE</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初始结果</c:v>
                </c:pt>
                <c:pt idx="1">
                  <c:v>noprotein</c:v>
                </c:pt>
                <c:pt idx="2">
                  <c:v>noglycan</c:v>
                </c:pt>
              </c:strCache>
            </c:strRef>
          </c:cat>
          <c:val>
            <c:numRef>
              <c:f>Sheet1!$C$2:$C$4</c:f>
              <c:numCache>
                <c:formatCode>General</c:formatCode>
                <c:ptCount val="3"/>
                <c:pt idx="0">
                  <c:v>4.0000000000000001E-3</c:v>
                </c:pt>
                <c:pt idx="1">
                  <c:v>4.7000000000000002E-3</c:v>
                </c:pt>
                <c:pt idx="2">
                  <c:v>4.7000000000000002E-3</c:v>
                </c:pt>
              </c:numCache>
            </c:numRef>
          </c:val>
          <c:extLst>
            <c:ext xmlns:c16="http://schemas.microsoft.com/office/drawing/2014/chart" uri="{C3380CC4-5D6E-409C-BE32-E72D297353CC}">
              <c16:uniqueId val="{00000001-3F97-4403-A472-8EE6114DB1E1}"/>
            </c:ext>
          </c:extLst>
        </c:ser>
        <c:dLbls>
          <c:showLegendKey val="0"/>
          <c:showVal val="0"/>
          <c:showCatName val="0"/>
          <c:showSerName val="0"/>
          <c:showPercent val="0"/>
          <c:showBubbleSize val="0"/>
        </c:dLbls>
        <c:gapWidth val="219"/>
        <c:overlap val="-27"/>
        <c:axId val="1663520656"/>
        <c:axId val="1663521136"/>
      </c:barChart>
      <c:catAx>
        <c:axId val="16635206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663521136"/>
        <c:crosses val="autoZero"/>
        <c:auto val="1"/>
        <c:lblAlgn val="ctr"/>
        <c:lblOffset val="100"/>
        <c:noMultiLvlLbl val="0"/>
      </c:catAx>
      <c:valAx>
        <c:axId val="1663521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663520656"/>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初始结果</c:v>
                </c:pt>
                <c:pt idx="1">
                  <c:v>noprotein</c:v>
                </c:pt>
                <c:pt idx="2">
                  <c:v>noglycan</c:v>
                </c:pt>
              </c:strCache>
            </c:strRef>
          </c:cat>
          <c:val>
            <c:numRef>
              <c:f>Sheet1!$B$2:$B$4</c:f>
              <c:numCache>
                <c:formatCode>General</c:formatCode>
                <c:ptCount val="3"/>
                <c:pt idx="0">
                  <c:v>1.57479309750495E-2</c:v>
                </c:pt>
                <c:pt idx="1">
                  <c:v>1.5832733600487599E-2</c:v>
                </c:pt>
                <c:pt idx="2">
                  <c:v>1.57339747506712E-2</c:v>
                </c:pt>
              </c:numCache>
            </c:numRef>
          </c:val>
          <c:extLst>
            <c:ext xmlns:c16="http://schemas.microsoft.com/office/drawing/2014/chart" uri="{C3380CC4-5D6E-409C-BE32-E72D297353CC}">
              <c16:uniqueId val="{00000000-F301-423F-B24A-F1C821BA432F}"/>
            </c:ext>
          </c:extLst>
        </c:ser>
        <c:ser>
          <c:idx val="1"/>
          <c:order val="1"/>
          <c:tx>
            <c:strRef>
              <c:f>Sheet1!$C$1</c:f>
              <c:strCache>
                <c:ptCount val="1"/>
                <c:pt idx="0">
                  <c:v>MSE</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初始结果</c:v>
                </c:pt>
                <c:pt idx="1">
                  <c:v>noprotein</c:v>
                </c:pt>
                <c:pt idx="2">
                  <c:v>noglycan</c:v>
                </c:pt>
              </c:strCache>
            </c:strRef>
          </c:cat>
          <c:val>
            <c:numRef>
              <c:f>Sheet1!$C$2:$C$4</c:f>
              <c:numCache>
                <c:formatCode>General</c:formatCode>
                <c:ptCount val="3"/>
                <c:pt idx="0">
                  <c:v>3.1242148740548099E-2</c:v>
                </c:pt>
                <c:pt idx="1">
                  <c:v>3.1244778598013799E-2</c:v>
                </c:pt>
                <c:pt idx="2">
                  <c:v>3.1241866953389E-2</c:v>
                </c:pt>
              </c:numCache>
            </c:numRef>
          </c:val>
          <c:extLst>
            <c:ext xmlns:c16="http://schemas.microsoft.com/office/drawing/2014/chart" uri="{C3380CC4-5D6E-409C-BE32-E72D297353CC}">
              <c16:uniqueId val="{00000001-F301-423F-B24A-F1C821BA432F}"/>
            </c:ext>
          </c:extLst>
        </c:ser>
        <c:dLbls>
          <c:showLegendKey val="0"/>
          <c:showVal val="0"/>
          <c:showCatName val="0"/>
          <c:showSerName val="0"/>
          <c:showPercent val="0"/>
          <c:showBubbleSize val="0"/>
        </c:dLbls>
        <c:gapWidth val="219"/>
        <c:overlap val="-27"/>
        <c:axId val="1663520656"/>
        <c:axId val="1663521136"/>
      </c:barChart>
      <c:catAx>
        <c:axId val="16635206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663521136"/>
        <c:crosses val="autoZero"/>
        <c:auto val="1"/>
        <c:lblAlgn val="ctr"/>
        <c:lblOffset val="100"/>
        <c:noMultiLvlLbl val="0"/>
      </c:catAx>
      <c:valAx>
        <c:axId val="1663521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663520656"/>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207C9B-F267-4A03-AD17-089EEDB418EC}" type="datetimeFigureOut">
              <a:rPr lang="zh-CN" altLang="en-US" smtClean="0"/>
              <a:t>2025/3/10</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A4DF3B-20F9-4663-ACCD-B16856B4F9C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2A4DF3B-20F9-4663-ACCD-B16856B4F9C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首个</a:t>
            </a:r>
            <a:r>
              <a:rPr lang="en-US" altLang="zh-CN" dirty="0" err="1"/>
              <a:t>Avr</a:t>
            </a:r>
            <a:r>
              <a:rPr lang="zh-CN" altLang="en-US" dirty="0"/>
              <a:t>基因从引起大豆疾病的假单胞菌中克隆出来</a:t>
            </a:r>
            <a:br>
              <a:rPr lang="en-US" altLang="zh-CN" dirty="0"/>
            </a:br>
            <a:r>
              <a:rPr lang="zh-CN" altLang="zh-CN" sz="1800" dirty="0">
                <a:effectLst/>
                <a:ea typeface="等线" panose="02010600030101010101" pitchFamily="2" charset="-122"/>
                <a:cs typeface="Times New Roman" panose="02020603050405020304" pitchFamily="18" charset="0"/>
              </a:rPr>
              <a:t>首个识别的效应子</a:t>
            </a:r>
            <a:r>
              <a:rPr lang="en-US" altLang="zh-CN" sz="1800" dirty="0">
                <a:effectLst/>
                <a:ea typeface="等线" panose="02010600030101010101" pitchFamily="2" charset="-122"/>
                <a:cs typeface="Times New Roman" panose="02020603050405020304" pitchFamily="18" charset="0"/>
              </a:rPr>
              <a:t>AvrBs2</a:t>
            </a:r>
            <a:r>
              <a:rPr lang="zh-CN" altLang="zh-CN" sz="1800" dirty="0">
                <a:effectLst/>
                <a:ea typeface="等线" panose="02010600030101010101" pitchFamily="2" charset="-122"/>
                <a:cs typeface="Times New Roman" panose="02020603050405020304" pitchFamily="18" charset="0"/>
              </a:rPr>
              <a:t>来自辣椒致病性的</a:t>
            </a:r>
            <a:r>
              <a:rPr lang="en-US" altLang="zh-CN" sz="1800" dirty="0">
                <a:effectLst/>
                <a:ea typeface="等线" panose="02010600030101010101" pitchFamily="2" charset="-122"/>
                <a:cs typeface="Times New Roman" panose="02020603050405020304" pitchFamily="18" charset="0"/>
              </a:rPr>
              <a:t>Xanthomonas </a:t>
            </a:r>
            <a:r>
              <a:rPr lang="en-US" altLang="zh-CN" sz="1800" dirty="0" err="1">
                <a:effectLst/>
                <a:ea typeface="等线" panose="02010600030101010101" pitchFamily="2" charset="-122"/>
                <a:cs typeface="Times New Roman" panose="02020603050405020304" pitchFamily="18" charset="0"/>
              </a:rPr>
              <a:t>euvesicatoria</a:t>
            </a:r>
            <a:r>
              <a:rPr lang="zh-CN" altLang="zh-CN" sz="1800" dirty="0">
                <a:effectLst/>
                <a:ea typeface="等线" panose="02010600030101010101" pitchFamily="2" charset="-122"/>
                <a:cs typeface="Times New Roman" panose="02020603050405020304" pitchFamily="18" charset="0"/>
              </a:rPr>
              <a:t>菌株</a:t>
            </a:r>
            <a:br>
              <a:rPr lang="en-US" altLang="zh-CN" sz="1800" dirty="0">
                <a:effectLst/>
                <a:ea typeface="等线" panose="02010600030101010101" pitchFamily="2" charset="-122"/>
                <a:cs typeface="Times New Roman" panose="02020603050405020304" pitchFamily="18" charset="0"/>
              </a:rPr>
            </a:br>
            <a:r>
              <a:rPr lang="en-US" altLang="zh-CN" sz="1800" dirty="0">
                <a:effectLst/>
                <a:ea typeface="等线" panose="02010600030101010101" pitchFamily="2" charset="-122"/>
                <a:cs typeface="Times New Roman" panose="02020603050405020304" pitchFamily="18" charset="0"/>
              </a:rPr>
              <a:t>HR</a:t>
            </a:r>
            <a:r>
              <a:rPr lang="zh-CN" altLang="en-US" sz="1800" dirty="0">
                <a:effectLst/>
                <a:ea typeface="等线" panose="02010600030101010101" pitchFamily="2" charset="-122"/>
                <a:cs typeface="Times New Roman" panose="02020603050405020304" pitchFamily="18" charset="0"/>
              </a:rPr>
              <a:t>：</a:t>
            </a:r>
            <a:r>
              <a:rPr lang="zh-CN" altLang="en-US" dirty="0"/>
              <a:t>“过敏性细胞死亡反应”</a:t>
            </a:r>
            <a:br>
              <a:rPr lang="en-US" altLang="zh-CN" dirty="0"/>
            </a:br>
            <a:r>
              <a:rPr lang="en-US" altLang="zh-CN" dirty="0" err="1"/>
              <a:t>Avr</a:t>
            </a:r>
            <a:r>
              <a:rPr lang="zh-CN" altLang="en-US" dirty="0"/>
              <a:t>蛋白是一种细菌效应子</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br>
              <a:rPr lang="en-US" altLang="zh-CN" dirty="0"/>
            </a:br>
            <a:r>
              <a:rPr lang="zh-CN" altLang="en-US" b="0" i="0" dirty="0">
                <a:solidFill>
                  <a:srgbClr val="111111"/>
                </a:solidFill>
                <a:effectLst/>
                <a:highlight>
                  <a:srgbClr val="F7F7F7"/>
                </a:highlight>
                <a:latin typeface="-apple-system"/>
              </a:rPr>
              <a:t>第一个克隆的基因对基因</a:t>
            </a:r>
            <a:r>
              <a:rPr lang="en-US" altLang="zh-CN" b="0" i="0" dirty="0">
                <a:solidFill>
                  <a:srgbClr val="111111"/>
                </a:solidFill>
                <a:effectLst/>
                <a:highlight>
                  <a:srgbClr val="F7F7F7"/>
                </a:highlight>
                <a:latin typeface="-apple-system"/>
              </a:rPr>
              <a:t>R</a:t>
            </a:r>
            <a:r>
              <a:rPr lang="zh-CN" altLang="en-US" b="0" i="0" dirty="0">
                <a:solidFill>
                  <a:srgbClr val="111111"/>
                </a:solidFill>
                <a:effectLst/>
                <a:highlight>
                  <a:srgbClr val="F7F7F7"/>
                </a:highlight>
                <a:latin typeface="-apple-system"/>
              </a:rPr>
              <a:t>基因是来自番茄的</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是一种蛋白激酶，能识别假单胞菌效应子</a:t>
            </a:r>
            <a:r>
              <a:rPr lang="en-US" altLang="zh-CN" b="0" i="0" dirty="0" err="1">
                <a:solidFill>
                  <a:srgbClr val="111111"/>
                </a:solidFill>
                <a:effectLst/>
                <a:highlight>
                  <a:srgbClr val="F7F7F7"/>
                </a:highlight>
                <a:latin typeface="-apple-system"/>
              </a:rPr>
              <a:t>AvrPto</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是细胞内免疫受体</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a:t>
            </a:r>
            <a:r>
              <a:rPr lang="zh-CN" altLang="en-US" dirty="0"/>
              <a:t>富含亮氨酸的核苷酸结合重复受体）</a:t>
            </a:r>
            <a:r>
              <a:rPr lang="zh-CN" altLang="en-US" b="0" i="0" dirty="0">
                <a:solidFill>
                  <a:srgbClr val="111111"/>
                </a:solidFill>
                <a:effectLst/>
                <a:highlight>
                  <a:srgbClr val="F7F7F7"/>
                </a:highlight>
                <a:latin typeface="-apple-system"/>
              </a:rPr>
              <a:t>）：</a:t>
            </a:r>
            <a:r>
              <a:rPr lang="en-US" altLang="zh-CN" dirty="0"/>
              <a:t>NB</a:t>
            </a:r>
            <a:r>
              <a:rPr lang="zh-CN" altLang="en-US" dirty="0"/>
              <a:t>（核苷酸结合）结构域、</a:t>
            </a:r>
            <a:r>
              <a:rPr lang="en-US" altLang="zh-CN" dirty="0"/>
              <a:t>C-</a:t>
            </a:r>
            <a:r>
              <a:rPr lang="zh-CN" altLang="en-US" dirty="0"/>
              <a:t>末端</a:t>
            </a:r>
            <a:r>
              <a:rPr lang="en-US" altLang="zh-CN" dirty="0"/>
              <a:t>LRRs</a:t>
            </a:r>
            <a:r>
              <a:rPr lang="zh-CN" altLang="en-US" dirty="0"/>
              <a:t>（富含亮氨酸的重复序列）的模块化蛋白，</a:t>
            </a:r>
            <a:r>
              <a:rPr lang="en-US" altLang="zh-CN" dirty="0"/>
              <a:t>N-</a:t>
            </a:r>
            <a:r>
              <a:rPr lang="zh-CN" altLang="en-US" dirty="0"/>
              <a:t>末端是</a:t>
            </a:r>
            <a:r>
              <a:rPr lang="en-US" altLang="zh-CN" dirty="0"/>
              <a:t>TIR</a:t>
            </a:r>
            <a:r>
              <a:rPr lang="zh-CN" altLang="en-US" dirty="0"/>
              <a:t>（</a:t>
            </a:r>
            <a:r>
              <a:rPr lang="en-US" altLang="zh-CN" dirty="0"/>
              <a:t>Tol/</a:t>
            </a:r>
            <a:r>
              <a:rPr lang="zh-CN" altLang="en-US" dirty="0"/>
              <a:t>白细胞介素</a:t>
            </a:r>
            <a:r>
              <a:rPr lang="en-US" altLang="zh-CN" dirty="0"/>
              <a:t>-1/</a:t>
            </a:r>
            <a:r>
              <a:rPr lang="zh-CN" altLang="en-US" dirty="0"/>
              <a:t>抗性蛋白）结构域，或</a:t>
            </a:r>
            <a:r>
              <a:rPr lang="en-US" altLang="zh-CN" dirty="0"/>
              <a:t>CC</a:t>
            </a:r>
            <a:r>
              <a:rPr lang="zh-CN" altLang="en-US" dirty="0"/>
              <a:t>（螺旋卷曲）结构</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br>
              <a:rPr lang="en-US" altLang="zh-CN" dirty="0"/>
            </a:br>
            <a:r>
              <a:rPr lang="zh-CN" altLang="en-US" b="0" i="0" dirty="0">
                <a:solidFill>
                  <a:srgbClr val="111111"/>
                </a:solidFill>
                <a:effectLst/>
                <a:highlight>
                  <a:srgbClr val="F7F7F7"/>
                </a:highlight>
                <a:latin typeface="-apple-system"/>
              </a:rPr>
              <a:t>第一个克隆的基因对基因</a:t>
            </a:r>
            <a:r>
              <a:rPr lang="en-US" altLang="zh-CN" b="0" i="0" dirty="0">
                <a:solidFill>
                  <a:srgbClr val="111111"/>
                </a:solidFill>
                <a:effectLst/>
                <a:highlight>
                  <a:srgbClr val="F7F7F7"/>
                </a:highlight>
                <a:latin typeface="-apple-system"/>
              </a:rPr>
              <a:t>R</a:t>
            </a:r>
            <a:r>
              <a:rPr lang="zh-CN" altLang="en-US" b="0" i="0" dirty="0">
                <a:solidFill>
                  <a:srgbClr val="111111"/>
                </a:solidFill>
                <a:effectLst/>
                <a:highlight>
                  <a:srgbClr val="F7F7F7"/>
                </a:highlight>
                <a:latin typeface="-apple-system"/>
              </a:rPr>
              <a:t>基因是来自番茄的</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是一种蛋白激酶，能识别假单胞菌效应子</a:t>
            </a:r>
            <a:r>
              <a:rPr lang="en-US" altLang="zh-CN" b="0" i="0" dirty="0" err="1">
                <a:solidFill>
                  <a:srgbClr val="111111"/>
                </a:solidFill>
                <a:effectLst/>
                <a:highlight>
                  <a:srgbClr val="F7F7F7"/>
                </a:highlight>
                <a:latin typeface="-apple-system"/>
              </a:rPr>
              <a:t>AvrPto</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是细胞内免疫受体</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a:t>
            </a:r>
            <a:r>
              <a:rPr lang="zh-CN" altLang="en-US" dirty="0"/>
              <a:t>富含亮氨酸的核苷酸结合重复受体）</a:t>
            </a:r>
            <a:r>
              <a:rPr lang="zh-CN" altLang="en-US" b="0" i="0" dirty="0">
                <a:solidFill>
                  <a:srgbClr val="111111"/>
                </a:solidFill>
                <a:effectLst/>
                <a:highlight>
                  <a:srgbClr val="F7F7F7"/>
                </a:highlight>
                <a:latin typeface="-apple-system"/>
              </a:rPr>
              <a:t>）：</a:t>
            </a:r>
            <a:r>
              <a:rPr lang="en-US" altLang="zh-CN" dirty="0"/>
              <a:t>NB</a:t>
            </a:r>
            <a:r>
              <a:rPr lang="zh-CN" altLang="en-US" dirty="0"/>
              <a:t>（核苷酸结合）结构域、</a:t>
            </a:r>
            <a:r>
              <a:rPr lang="en-US" altLang="zh-CN" dirty="0"/>
              <a:t>C-</a:t>
            </a:r>
            <a:r>
              <a:rPr lang="zh-CN" altLang="en-US" dirty="0"/>
              <a:t>末端</a:t>
            </a:r>
            <a:r>
              <a:rPr lang="en-US" altLang="zh-CN" dirty="0"/>
              <a:t>LRRs</a:t>
            </a:r>
            <a:r>
              <a:rPr lang="zh-CN" altLang="en-US" dirty="0"/>
              <a:t>（富含亮氨酸的重复序列）的模块化蛋白，</a:t>
            </a:r>
            <a:r>
              <a:rPr lang="en-US" altLang="zh-CN" dirty="0"/>
              <a:t>N-</a:t>
            </a:r>
            <a:r>
              <a:rPr lang="zh-CN" altLang="en-US" dirty="0"/>
              <a:t>末端是</a:t>
            </a:r>
            <a:r>
              <a:rPr lang="en-US" altLang="zh-CN" dirty="0"/>
              <a:t>TIR</a:t>
            </a:r>
            <a:r>
              <a:rPr lang="zh-CN" altLang="en-US" dirty="0"/>
              <a:t>（</a:t>
            </a:r>
            <a:r>
              <a:rPr lang="en-US" altLang="zh-CN" dirty="0"/>
              <a:t>Tol/</a:t>
            </a:r>
            <a:r>
              <a:rPr lang="zh-CN" altLang="en-US" dirty="0"/>
              <a:t>白细胞介素</a:t>
            </a:r>
            <a:r>
              <a:rPr lang="en-US" altLang="zh-CN" dirty="0"/>
              <a:t>-1/</a:t>
            </a:r>
            <a:r>
              <a:rPr lang="zh-CN" altLang="en-US" dirty="0"/>
              <a:t>抗性蛋白）结构域，或</a:t>
            </a:r>
            <a:r>
              <a:rPr lang="en-US" altLang="zh-CN" dirty="0"/>
              <a:t>CC</a:t>
            </a:r>
            <a:r>
              <a:rPr lang="zh-CN" altLang="en-US" dirty="0"/>
              <a:t>（螺旋卷曲）结构</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br>
              <a:rPr lang="en-US" altLang="zh-CN" dirty="0"/>
            </a:br>
            <a:r>
              <a:rPr lang="zh-CN" altLang="en-US" b="0" i="0" dirty="0">
                <a:solidFill>
                  <a:srgbClr val="111111"/>
                </a:solidFill>
                <a:effectLst/>
                <a:highlight>
                  <a:srgbClr val="F7F7F7"/>
                </a:highlight>
                <a:latin typeface="-apple-system"/>
              </a:rPr>
              <a:t>第一个克隆的基因对基因</a:t>
            </a:r>
            <a:r>
              <a:rPr lang="en-US" altLang="zh-CN" b="0" i="0" dirty="0">
                <a:solidFill>
                  <a:srgbClr val="111111"/>
                </a:solidFill>
                <a:effectLst/>
                <a:highlight>
                  <a:srgbClr val="F7F7F7"/>
                </a:highlight>
                <a:latin typeface="-apple-system"/>
              </a:rPr>
              <a:t>R</a:t>
            </a:r>
            <a:r>
              <a:rPr lang="zh-CN" altLang="en-US" b="0" i="0" dirty="0">
                <a:solidFill>
                  <a:srgbClr val="111111"/>
                </a:solidFill>
                <a:effectLst/>
                <a:highlight>
                  <a:srgbClr val="F7F7F7"/>
                </a:highlight>
                <a:latin typeface="-apple-system"/>
              </a:rPr>
              <a:t>基因是来自番茄的</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是一种蛋白激酶，能识别假单胞菌效应子</a:t>
            </a:r>
            <a:r>
              <a:rPr lang="en-US" altLang="zh-CN" b="0" i="0" dirty="0" err="1">
                <a:solidFill>
                  <a:srgbClr val="111111"/>
                </a:solidFill>
                <a:effectLst/>
                <a:highlight>
                  <a:srgbClr val="F7F7F7"/>
                </a:highlight>
                <a:latin typeface="-apple-system"/>
              </a:rPr>
              <a:t>AvrPto</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是细胞内免疫受体</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a:t>
            </a:r>
            <a:r>
              <a:rPr lang="zh-CN" altLang="en-US" dirty="0"/>
              <a:t>富含亮氨酸的核苷酸结合重复受体）</a:t>
            </a:r>
            <a:r>
              <a:rPr lang="zh-CN" altLang="en-US" b="0" i="0" dirty="0">
                <a:solidFill>
                  <a:srgbClr val="111111"/>
                </a:solidFill>
                <a:effectLst/>
                <a:highlight>
                  <a:srgbClr val="F7F7F7"/>
                </a:highlight>
                <a:latin typeface="-apple-system"/>
              </a:rPr>
              <a:t>）：</a:t>
            </a:r>
            <a:r>
              <a:rPr lang="en-US" altLang="zh-CN" dirty="0"/>
              <a:t>NB</a:t>
            </a:r>
            <a:r>
              <a:rPr lang="zh-CN" altLang="en-US" dirty="0"/>
              <a:t>（核苷酸结合）结构域、</a:t>
            </a:r>
            <a:r>
              <a:rPr lang="en-US" altLang="zh-CN" dirty="0"/>
              <a:t>C-</a:t>
            </a:r>
            <a:r>
              <a:rPr lang="zh-CN" altLang="en-US" dirty="0"/>
              <a:t>末端</a:t>
            </a:r>
            <a:r>
              <a:rPr lang="en-US" altLang="zh-CN" dirty="0"/>
              <a:t>LRRs</a:t>
            </a:r>
            <a:r>
              <a:rPr lang="zh-CN" altLang="en-US" dirty="0"/>
              <a:t>（富含亮氨酸的重复序列）的模块化蛋白，</a:t>
            </a:r>
            <a:r>
              <a:rPr lang="en-US" altLang="zh-CN" dirty="0"/>
              <a:t>N-</a:t>
            </a:r>
            <a:r>
              <a:rPr lang="zh-CN" altLang="en-US" dirty="0"/>
              <a:t>末端是</a:t>
            </a:r>
            <a:r>
              <a:rPr lang="en-US" altLang="zh-CN" dirty="0"/>
              <a:t>TIR</a:t>
            </a:r>
            <a:r>
              <a:rPr lang="zh-CN" altLang="en-US" dirty="0"/>
              <a:t>（</a:t>
            </a:r>
            <a:r>
              <a:rPr lang="en-US" altLang="zh-CN" dirty="0"/>
              <a:t>Tol/</a:t>
            </a:r>
            <a:r>
              <a:rPr lang="zh-CN" altLang="en-US" dirty="0"/>
              <a:t>白细胞介素</a:t>
            </a:r>
            <a:r>
              <a:rPr lang="en-US" altLang="zh-CN" dirty="0"/>
              <a:t>-1/</a:t>
            </a:r>
            <a:r>
              <a:rPr lang="zh-CN" altLang="en-US" dirty="0"/>
              <a:t>抗性蛋白）结构域，或</a:t>
            </a:r>
            <a:r>
              <a:rPr lang="en-US" altLang="zh-CN" dirty="0"/>
              <a:t>CC</a:t>
            </a:r>
            <a:r>
              <a:rPr lang="zh-CN" altLang="en-US" dirty="0"/>
              <a:t>（螺旋卷曲）结构</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br>
              <a:rPr lang="en-US" altLang="zh-CN" dirty="0"/>
            </a:br>
            <a:r>
              <a:rPr lang="zh-CN" altLang="en-US" b="0" i="0" dirty="0">
                <a:solidFill>
                  <a:srgbClr val="111111"/>
                </a:solidFill>
                <a:effectLst/>
                <a:highlight>
                  <a:srgbClr val="F7F7F7"/>
                </a:highlight>
                <a:latin typeface="-apple-system"/>
              </a:rPr>
              <a:t>第一个克隆的基因对基因</a:t>
            </a:r>
            <a:r>
              <a:rPr lang="en-US" altLang="zh-CN" b="0" i="0" dirty="0">
                <a:solidFill>
                  <a:srgbClr val="111111"/>
                </a:solidFill>
                <a:effectLst/>
                <a:highlight>
                  <a:srgbClr val="F7F7F7"/>
                </a:highlight>
                <a:latin typeface="-apple-system"/>
              </a:rPr>
              <a:t>R</a:t>
            </a:r>
            <a:r>
              <a:rPr lang="zh-CN" altLang="en-US" b="0" i="0" dirty="0">
                <a:solidFill>
                  <a:srgbClr val="111111"/>
                </a:solidFill>
                <a:effectLst/>
                <a:highlight>
                  <a:srgbClr val="F7F7F7"/>
                </a:highlight>
                <a:latin typeface="-apple-system"/>
              </a:rPr>
              <a:t>基因是来自番茄的</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是一种蛋白激酶，能识别假单胞菌效应子</a:t>
            </a:r>
            <a:r>
              <a:rPr lang="en-US" altLang="zh-CN" b="0" i="0" dirty="0" err="1">
                <a:solidFill>
                  <a:srgbClr val="111111"/>
                </a:solidFill>
                <a:effectLst/>
                <a:highlight>
                  <a:srgbClr val="F7F7F7"/>
                </a:highlight>
                <a:latin typeface="-apple-system"/>
              </a:rPr>
              <a:t>AvrPto</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是细胞内免疫受体</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a:t>
            </a:r>
            <a:r>
              <a:rPr lang="zh-CN" altLang="en-US" dirty="0"/>
              <a:t>富含亮氨酸的核苷酸结合重复受体）</a:t>
            </a:r>
            <a:r>
              <a:rPr lang="zh-CN" altLang="en-US" b="0" i="0" dirty="0">
                <a:solidFill>
                  <a:srgbClr val="111111"/>
                </a:solidFill>
                <a:effectLst/>
                <a:highlight>
                  <a:srgbClr val="F7F7F7"/>
                </a:highlight>
                <a:latin typeface="-apple-system"/>
              </a:rPr>
              <a:t>）：</a:t>
            </a:r>
            <a:r>
              <a:rPr lang="en-US" altLang="zh-CN" dirty="0"/>
              <a:t>NB</a:t>
            </a:r>
            <a:r>
              <a:rPr lang="zh-CN" altLang="en-US" dirty="0"/>
              <a:t>（核苷酸结合）结构域、</a:t>
            </a:r>
            <a:r>
              <a:rPr lang="en-US" altLang="zh-CN" dirty="0"/>
              <a:t>C-</a:t>
            </a:r>
            <a:r>
              <a:rPr lang="zh-CN" altLang="en-US" dirty="0"/>
              <a:t>末端</a:t>
            </a:r>
            <a:r>
              <a:rPr lang="en-US" altLang="zh-CN" dirty="0"/>
              <a:t>LRRs</a:t>
            </a:r>
            <a:r>
              <a:rPr lang="zh-CN" altLang="en-US" dirty="0"/>
              <a:t>（富含亮氨酸的重复序列）的模块化蛋白，</a:t>
            </a:r>
            <a:r>
              <a:rPr lang="en-US" altLang="zh-CN" dirty="0"/>
              <a:t>N-</a:t>
            </a:r>
            <a:r>
              <a:rPr lang="zh-CN" altLang="en-US" dirty="0"/>
              <a:t>末端是</a:t>
            </a:r>
            <a:r>
              <a:rPr lang="en-US" altLang="zh-CN" dirty="0"/>
              <a:t>TIR</a:t>
            </a:r>
            <a:r>
              <a:rPr lang="zh-CN" altLang="en-US" dirty="0"/>
              <a:t>（</a:t>
            </a:r>
            <a:r>
              <a:rPr lang="en-US" altLang="zh-CN" dirty="0"/>
              <a:t>Tol/</a:t>
            </a:r>
            <a:r>
              <a:rPr lang="zh-CN" altLang="en-US" dirty="0"/>
              <a:t>白细胞介素</a:t>
            </a:r>
            <a:r>
              <a:rPr lang="en-US" altLang="zh-CN" dirty="0"/>
              <a:t>-1/</a:t>
            </a:r>
            <a:r>
              <a:rPr lang="zh-CN" altLang="en-US" dirty="0"/>
              <a:t>抗性蛋白）结构域，或</a:t>
            </a:r>
            <a:r>
              <a:rPr lang="en-US" altLang="zh-CN" dirty="0"/>
              <a:t>CC</a:t>
            </a:r>
            <a:r>
              <a:rPr lang="zh-CN" altLang="en-US" dirty="0"/>
              <a:t>（螺旋卷曲）结构</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br>
              <a:rPr lang="en-US" altLang="zh-CN" dirty="0"/>
            </a:br>
            <a:r>
              <a:rPr lang="zh-CN" altLang="en-US" b="0" i="0" dirty="0">
                <a:solidFill>
                  <a:srgbClr val="111111"/>
                </a:solidFill>
                <a:effectLst/>
                <a:highlight>
                  <a:srgbClr val="F7F7F7"/>
                </a:highlight>
                <a:latin typeface="-apple-system"/>
              </a:rPr>
              <a:t>第一个克隆的基因对基因</a:t>
            </a:r>
            <a:r>
              <a:rPr lang="en-US" altLang="zh-CN" b="0" i="0" dirty="0">
                <a:solidFill>
                  <a:srgbClr val="111111"/>
                </a:solidFill>
                <a:effectLst/>
                <a:highlight>
                  <a:srgbClr val="F7F7F7"/>
                </a:highlight>
                <a:latin typeface="-apple-system"/>
              </a:rPr>
              <a:t>R</a:t>
            </a:r>
            <a:r>
              <a:rPr lang="zh-CN" altLang="en-US" b="0" i="0" dirty="0">
                <a:solidFill>
                  <a:srgbClr val="111111"/>
                </a:solidFill>
                <a:effectLst/>
                <a:highlight>
                  <a:srgbClr val="F7F7F7"/>
                </a:highlight>
                <a:latin typeface="-apple-system"/>
              </a:rPr>
              <a:t>基因是来自番茄的</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是一种蛋白激酶，能识别假单胞菌效应子</a:t>
            </a:r>
            <a:r>
              <a:rPr lang="en-US" altLang="zh-CN" b="0" i="0" dirty="0" err="1">
                <a:solidFill>
                  <a:srgbClr val="111111"/>
                </a:solidFill>
                <a:effectLst/>
                <a:highlight>
                  <a:srgbClr val="F7F7F7"/>
                </a:highlight>
                <a:latin typeface="-apple-system"/>
              </a:rPr>
              <a:t>AvrPto</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是细胞内免疫受体</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a:t>
            </a:r>
            <a:r>
              <a:rPr lang="zh-CN" altLang="en-US" dirty="0"/>
              <a:t>富含亮氨酸的核苷酸结合重复受体）</a:t>
            </a:r>
            <a:r>
              <a:rPr lang="zh-CN" altLang="en-US" b="0" i="0" dirty="0">
                <a:solidFill>
                  <a:srgbClr val="111111"/>
                </a:solidFill>
                <a:effectLst/>
                <a:highlight>
                  <a:srgbClr val="F7F7F7"/>
                </a:highlight>
                <a:latin typeface="-apple-system"/>
              </a:rPr>
              <a:t>）：</a:t>
            </a:r>
            <a:r>
              <a:rPr lang="en-US" altLang="zh-CN" dirty="0"/>
              <a:t>NB</a:t>
            </a:r>
            <a:r>
              <a:rPr lang="zh-CN" altLang="en-US" dirty="0"/>
              <a:t>（核苷酸结合）结构域、</a:t>
            </a:r>
            <a:r>
              <a:rPr lang="en-US" altLang="zh-CN" dirty="0"/>
              <a:t>C-</a:t>
            </a:r>
            <a:r>
              <a:rPr lang="zh-CN" altLang="en-US" dirty="0"/>
              <a:t>末端</a:t>
            </a:r>
            <a:r>
              <a:rPr lang="en-US" altLang="zh-CN" dirty="0"/>
              <a:t>LRRs</a:t>
            </a:r>
            <a:r>
              <a:rPr lang="zh-CN" altLang="en-US" dirty="0"/>
              <a:t>（富含亮氨酸的重复序列）的模块化蛋白，</a:t>
            </a:r>
            <a:r>
              <a:rPr lang="en-US" altLang="zh-CN" dirty="0"/>
              <a:t>N-</a:t>
            </a:r>
            <a:r>
              <a:rPr lang="zh-CN" altLang="en-US" dirty="0"/>
              <a:t>末端是</a:t>
            </a:r>
            <a:r>
              <a:rPr lang="en-US" altLang="zh-CN" dirty="0"/>
              <a:t>TIR</a:t>
            </a:r>
            <a:r>
              <a:rPr lang="zh-CN" altLang="en-US" dirty="0"/>
              <a:t>（</a:t>
            </a:r>
            <a:r>
              <a:rPr lang="en-US" altLang="zh-CN" dirty="0"/>
              <a:t>Tol/</a:t>
            </a:r>
            <a:r>
              <a:rPr lang="zh-CN" altLang="en-US" dirty="0"/>
              <a:t>白细胞介素</a:t>
            </a:r>
            <a:r>
              <a:rPr lang="en-US" altLang="zh-CN" dirty="0"/>
              <a:t>-1/</a:t>
            </a:r>
            <a:r>
              <a:rPr lang="zh-CN" altLang="en-US" dirty="0"/>
              <a:t>抗性蛋白）结构域，或</a:t>
            </a:r>
            <a:r>
              <a:rPr lang="en-US" altLang="zh-CN" dirty="0"/>
              <a:t>CC</a:t>
            </a:r>
            <a:r>
              <a:rPr lang="zh-CN" altLang="en-US" dirty="0"/>
              <a:t>（螺旋卷曲）结构</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br>
              <a:rPr lang="en-US" altLang="zh-CN" dirty="0"/>
            </a:br>
            <a:r>
              <a:rPr lang="zh-CN" altLang="en-US" b="0" i="0" dirty="0">
                <a:solidFill>
                  <a:srgbClr val="111111"/>
                </a:solidFill>
                <a:effectLst/>
                <a:highlight>
                  <a:srgbClr val="F7F7F7"/>
                </a:highlight>
                <a:latin typeface="-apple-system"/>
              </a:rPr>
              <a:t>第一个克隆的基因对基因</a:t>
            </a:r>
            <a:r>
              <a:rPr lang="en-US" altLang="zh-CN" b="0" i="0" dirty="0">
                <a:solidFill>
                  <a:srgbClr val="111111"/>
                </a:solidFill>
                <a:effectLst/>
                <a:highlight>
                  <a:srgbClr val="F7F7F7"/>
                </a:highlight>
                <a:latin typeface="-apple-system"/>
              </a:rPr>
              <a:t>R</a:t>
            </a:r>
            <a:r>
              <a:rPr lang="zh-CN" altLang="en-US" b="0" i="0" dirty="0">
                <a:solidFill>
                  <a:srgbClr val="111111"/>
                </a:solidFill>
                <a:effectLst/>
                <a:highlight>
                  <a:srgbClr val="F7F7F7"/>
                </a:highlight>
                <a:latin typeface="-apple-system"/>
              </a:rPr>
              <a:t>基因是来自番茄的</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a:t>
            </a:r>
            <a:r>
              <a:rPr lang="en-US" altLang="zh-CN" b="0" i="0" dirty="0" err="1">
                <a:solidFill>
                  <a:srgbClr val="111111"/>
                </a:solidFill>
                <a:effectLst/>
                <a:highlight>
                  <a:srgbClr val="F7F7F7"/>
                </a:highlight>
                <a:latin typeface="-apple-system"/>
              </a:rPr>
              <a:t>Pto</a:t>
            </a:r>
            <a:r>
              <a:rPr lang="zh-CN" altLang="en-US" b="0" i="0" dirty="0">
                <a:solidFill>
                  <a:srgbClr val="111111"/>
                </a:solidFill>
                <a:effectLst/>
                <a:highlight>
                  <a:srgbClr val="F7F7F7"/>
                </a:highlight>
                <a:latin typeface="-apple-system"/>
              </a:rPr>
              <a:t>是一种蛋白激酶，能识别假单胞菌效应子</a:t>
            </a:r>
            <a:r>
              <a:rPr lang="en-US" altLang="zh-CN" b="0" i="0" dirty="0" err="1">
                <a:solidFill>
                  <a:srgbClr val="111111"/>
                </a:solidFill>
                <a:effectLst/>
                <a:highlight>
                  <a:srgbClr val="F7F7F7"/>
                </a:highlight>
                <a:latin typeface="-apple-system"/>
              </a:rPr>
              <a:t>AvrPto</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是细胞内免疫受体</a:t>
            </a:r>
            <a:br>
              <a:rPr lang="en-US" altLang="zh-CN" b="0" i="0" dirty="0">
                <a:solidFill>
                  <a:srgbClr val="111111"/>
                </a:solidFill>
                <a:effectLst/>
                <a:highlight>
                  <a:srgbClr val="F7F7F7"/>
                </a:highlight>
                <a:latin typeface="-apple-system"/>
              </a:rPr>
            </a:br>
            <a:r>
              <a:rPr lang="en-US" altLang="zh-CN" b="0" i="0" dirty="0">
                <a:solidFill>
                  <a:srgbClr val="111111"/>
                </a:solidFill>
                <a:effectLst/>
                <a:highlight>
                  <a:srgbClr val="F7F7F7"/>
                </a:highlight>
                <a:latin typeface="-apple-system"/>
              </a:rPr>
              <a:t>NLRs</a:t>
            </a:r>
            <a:r>
              <a:rPr lang="zh-CN" altLang="en-US" b="0" i="0" dirty="0">
                <a:solidFill>
                  <a:srgbClr val="111111"/>
                </a:solidFill>
                <a:effectLst/>
                <a:highlight>
                  <a:srgbClr val="F7F7F7"/>
                </a:highlight>
                <a:latin typeface="-apple-system"/>
              </a:rPr>
              <a:t>（</a:t>
            </a:r>
            <a:r>
              <a:rPr lang="zh-CN" altLang="en-US" dirty="0"/>
              <a:t>富含亮氨酸的核苷酸结合重复受体）</a:t>
            </a:r>
            <a:r>
              <a:rPr lang="zh-CN" altLang="en-US" b="0" i="0" dirty="0">
                <a:solidFill>
                  <a:srgbClr val="111111"/>
                </a:solidFill>
                <a:effectLst/>
                <a:highlight>
                  <a:srgbClr val="F7F7F7"/>
                </a:highlight>
                <a:latin typeface="-apple-system"/>
              </a:rPr>
              <a:t>）：</a:t>
            </a:r>
            <a:r>
              <a:rPr lang="en-US" altLang="zh-CN" dirty="0"/>
              <a:t>NB</a:t>
            </a:r>
            <a:r>
              <a:rPr lang="zh-CN" altLang="en-US" dirty="0"/>
              <a:t>（核苷酸结合）结构域、</a:t>
            </a:r>
            <a:r>
              <a:rPr lang="en-US" altLang="zh-CN" dirty="0"/>
              <a:t>C-</a:t>
            </a:r>
            <a:r>
              <a:rPr lang="zh-CN" altLang="en-US" dirty="0"/>
              <a:t>末端</a:t>
            </a:r>
            <a:r>
              <a:rPr lang="en-US" altLang="zh-CN" dirty="0"/>
              <a:t>LRRs</a:t>
            </a:r>
            <a:r>
              <a:rPr lang="zh-CN" altLang="en-US" dirty="0"/>
              <a:t>（富含亮氨酸的重复序列）的模块化蛋白，</a:t>
            </a:r>
            <a:r>
              <a:rPr lang="en-US" altLang="zh-CN" dirty="0"/>
              <a:t>N-</a:t>
            </a:r>
            <a:r>
              <a:rPr lang="zh-CN" altLang="en-US" dirty="0"/>
              <a:t>末端是</a:t>
            </a:r>
            <a:r>
              <a:rPr lang="en-US" altLang="zh-CN" dirty="0"/>
              <a:t>TIR</a:t>
            </a:r>
            <a:r>
              <a:rPr lang="zh-CN" altLang="en-US" dirty="0"/>
              <a:t>（</a:t>
            </a:r>
            <a:r>
              <a:rPr lang="en-US" altLang="zh-CN" dirty="0"/>
              <a:t>Tol/</a:t>
            </a:r>
            <a:r>
              <a:rPr lang="zh-CN" altLang="en-US" dirty="0"/>
              <a:t>白细胞介素</a:t>
            </a:r>
            <a:r>
              <a:rPr lang="en-US" altLang="zh-CN" dirty="0"/>
              <a:t>-1/</a:t>
            </a:r>
            <a:r>
              <a:rPr lang="zh-CN" altLang="en-US" dirty="0"/>
              <a:t>抗性蛋白）结构域，或</a:t>
            </a:r>
            <a:r>
              <a:rPr lang="en-US" altLang="zh-CN" dirty="0"/>
              <a:t>CC</a:t>
            </a:r>
            <a:r>
              <a:rPr lang="zh-CN" altLang="en-US" dirty="0"/>
              <a:t>（螺旋卷曲）结构</a:t>
            </a:r>
          </a:p>
        </p:txBody>
      </p:sp>
    </p:spTree>
    <p:extLst>
      <p:ext uri="{BB962C8B-B14F-4D97-AF65-F5344CB8AC3E}">
        <p14:creationId xmlns:p14="http://schemas.microsoft.com/office/powerpoint/2010/main" val="9399147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0" i="0" dirty="0">
                <a:solidFill>
                  <a:srgbClr val="111111"/>
                </a:solidFill>
                <a:effectLst/>
                <a:highlight>
                  <a:srgbClr val="F7F7F7"/>
                </a:highlight>
                <a:latin typeface="-apple-system"/>
              </a:rPr>
              <a:t>卵菌门真菌</a:t>
            </a:r>
            <a:r>
              <a:rPr lang="en-US" altLang="zh-CN" b="0" i="0" dirty="0">
                <a:solidFill>
                  <a:srgbClr val="111111"/>
                </a:solidFill>
                <a:effectLst/>
                <a:highlight>
                  <a:srgbClr val="F7F7F7"/>
                </a:highlight>
                <a:latin typeface="-apple-system"/>
              </a:rPr>
              <a:t>Phytophthora </a:t>
            </a:r>
            <a:r>
              <a:rPr lang="en-US" altLang="zh-CN" b="0" i="0" dirty="0" err="1">
                <a:solidFill>
                  <a:srgbClr val="111111"/>
                </a:solidFill>
                <a:effectLst/>
                <a:highlight>
                  <a:srgbClr val="F7F7F7"/>
                </a:highlight>
                <a:latin typeface="-apple-system"/>
              </a:rPr>
              <a:t>infestans</a:t>
            </a:r>
            <a:r>
              <a:rPr lang="zh-CN" altLang="en-US" b="0" i="0" dirty="0">
                <a:solidFill>
                  <a:srgbClr val="111111"/>
                </a:solidFill>
                <a:effectLst/>
                <a:highlight>
                  <a:srgbClr val="F7F7F7"/>
                </a:highlight>
                <a:latin typeface="-apple-system"/>
              </a:rPr>
              <a:t>引起的马铃薯晚疫病在</a:t>
            </a:r>
            <a:r>
              <a:rPr lang="en-US" altLang="zh-CN" b="0" i="0" dirty="0">
                <a:solidFill>
                  <a:srgbClr val="111111"/>
                </a:solidFill>
                <a:effectLst/>
                <a:highlight>
                  <a:srgbClr val="F7F7F7"/>
                </a:highlight>
                <a:latin typeface="-apple-system"/>
              </a:rPr>
              <a:t>19</a:t>
            </a:r>
            <a:r>
              <a:rPr lang="zh-CN" altLang="en-US" b="0" i="0" dirty="0">
                <a:solidFill>
                  <a:srgbClr val="111111"/>
                </a:solidFill>
                <a:effectLst/>
                <a:highlight>
                  <a:srgbClr val="F7F7F7"/>
                </a:highlight>
                <a:latin typeface="-apple-system"/>
              </a:rPr>
              <a:t>世纪</a:t>
            </a:r>
            <a:r>
              <a:rPr lang="en-US" altLang="zh-CN" b="0" i="0" dirty="0">
                <a:solidFill>
                  <a:srgbClr val="111111"/>
                </a:solidFill>
                <a:effectLst/>
                <a:highlight>
                  <a:srgbClr val="F7F7F7"/>
                </a:highlight>
                <a:latin typeface="-apple-system"/>
              </a:rPr>
              <a:t>40</a:t>
            </a:r>
            <a:r>
              <a:rPr lang="zh-CN" altLang="en-US" b="0" i="0" dirty="0">
                <a:solidFill>
                  <a:srgbClr val="111111"/>
                </a:solidFill>
                <a:effectLst/>
                <a:highlight>
                  <a:srgbClr val="F7F7F7"/>
                </a:highlight>
                <a:latin typeface="-apple-system"/>
              </a:rPr>
              <a:t>年代导致了爱尔兰马铃薯饥荒；</a:t>
            </a:r>
            <a:br>
              <a:rPr lang="en-US" altLang="zh-CN" b="0" i="0" dirty="0">
                <a:solidFill>
                  <a:srgbClr val="111111"/>
                </a:solidFill>
                <a:effectLst/>
                <a:highlight>
                  <a:srgbClr val="F7F7F7"/>
                </a:highlight>
                <a:latin typeface="-apple-system"/>
              </a:rPr>
            </a:br>
            <a:r>
              <a:rPr lang="zh-CN" altLang="en-US" b="0" i="0" dirty="0">
                <a:solidFill>
                  <a:srgbClr val="111111"/>
                </a:solidFill>
                <a:effectLst/>
                <a:highlight>
                  <a:srgbClr val="F7F7F7"/>
                </a:highlight>
                <a:latin typeface="-apple-system"/>
              </a:rPr>
              <a:t>英国人的茶饮习惯是由于一场摧毁斯里兰卡咖啡作物的真菌锈病流行病的结果，迫使人们转而种植茶叶</a:t>
            </a:r>
          </a:p>
          <a:p>
            <a:r>
              <a:rPr lang="zh-CN" altLang="en-US" b="0" i="0" dirty="0">
                <a:solidFill>
                  <a:srgbClr val="111111"/>
                </a:solidFill>
                <a:effectLst/>
                <a:highlight>
                  <a:srgbClr val="F7F7F7"/>
                </a:highlight>
                <a:latin typeface="-apple-system"/>
              </a:rPr>
              <a:t>风传播的小麦干锈病可以严重降低小麦产量</a:t>
            </a:r>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0" i="0" dirty="0">
                <a:solidFill>
                  <a:srgbClr val="111111"/>
                </a:solidFill>
                <a:effectLst/>
                <a:highlight>
                  <a:srgbClr val="F7F7F7"/>
                </a:highlight>
                <a:latin typeface="-apple-system"/>
              </a:rPr>
              <a:t>卵菌门真菌</a:t>
            </a:r>
            <a:r>
              <a:rPr lang="en-US" altLang="zh-CN" b="0" i="0" dirty="0">
                <a:solidFill>
                  <a:srgbClr val="111111"/>
                </a:solidFill>
                <a:effectLst/>
                <a:highlight>
                  <a:srgbClr val="F7F7F7"/>
                </a:highlight>
                <a:latin typeface="-apple-system"/>
              </a:rPr>
              <a:t>Phytophthora </a:t>
            </a:r>
            <a:r>
              <a:rPr lang="en-US" altLang="zh-CN" b="0" i="0" dirty="0" err="1">
                <a:solidFill>
                  <a:srgbClr val="111111"/>
                </a:solidFill>
                <a:effectLst/>
                <a:highlight>
                  <a:srgbClr val="F7F7F7"/>
                </a:highlight>
                <a:latin typeface="-apple-system"/>
              </a:rPr>
              <a:t>infestans</a:t>
            </a:r>
            <a:r>
              <a:rPr lang="zh-CN" altLang="en-US" b="0" i="0" dirty="0">
                <a:solidFill>
                  <a:srgbClr val="111111"/>
                </a:solidFill>
                <a:effectLst/>
                <a:highlight>
                  <a:srgbClr val="F7F7F7"/>
                </a:highlight>
                <a:latin typeface="-apple-system"/>
              </a:rPr>
              <a:t>引起的马铃薯晚疫病在</a:t>
            </a:r>
            <a:r>
              <a:rPr lang="en-US" altLang="zh-CN" b="0" i="0" dirty="0">
                <a:solidFill>
                  <a:srgbClr val="111111"/>
                </a:solidFill>
                <a:effectLst/>
                <a:highlight>
                  <a:srgbClr val="F7F7F7"/>
                </a:highlight>
                <a:latin typeface="-apple-system"/>
              </a:rPr>
              <a:t>19</a:t>
            </a:r>
            <a:r>
              <a:rPr lang="zh-CN" altLang="en-US" b="0" i="0" dirty="0">
                <a:solidFill>
                  <a:srgbClr val="111111"/>
                </a:solidFill>
                <a:effectLst/>
                <a:highlight>
                  <a:srgbClr val="F7F7F7"/>
                </a:highlight>
                <a:latin typeface="-apple-system"/>
              </a:rPr>
              <a:t>世纪</a:t>
            </a:r>
            <a:r>
              <a:rPr lang="en-US" altLang="zh-CN" b="0" i="0" dirty="0">
                <a:solidFill>
                  <a:srgbClr val="111111"/>
                </a:solidFill>
                <a:effectLst/>
                <a:highlight>
                  <a:srgbClr val="F7F7F7"/>
                </a:highlight>
                <a:latin typeface="-apple-system"/>
              </a:rPr>
              <a:t>40</a:t>
            </a:r>
            <a:r>
              <a:rPr lang="zh-CN" altLang="en-US" b="0" i="0" dirty="0">
                <a:solidFill>
                  <a:srgbClr val="111111"/>
                </a:solidFill>
                <a:effectLst/>
                <a:highlight>
                  <a:srgbClr val="F7F7F7"/>
                </a:highlight>
                <a:latin typeface="-apple-system"/>
              </a:rPr>
              <a:t>年代导致了爱尔兰马铃薯饥荒；</a:t>
            </a:r>
            <a:br>
              <a:rPr lang="en-US" altLang="zh-CN" b="0" i="0" dirty="0">
                <a:solidFill>
                  <a:srgbClr val="111111"/>
                </a:solidFill>
                <a:effectLst/>
                <a:highlight>
                  <a:srgbClr val="F7F7F7"/>
                </a:highlight>
                <a:latin typeface="-apple-system"/>
              </a:rPr>
            </a:br>
            <a:r>
              <a:rPr lang="zh-CN" altLang="en-US" b="0" i="0" dirty="0">
                <a:solidFill>
                  <a:srgbClr val="111111"/>
                </a:solidFill>
                <a:effectLst/>
                <a:highlight>
                  <a:srgbClr val="F7F7F7"/>
                </a:highlight>
                <a:latin typeface="-apple-system"/>
              </a:rPr>
              <a:t>英国人的茶饮习惯是由于一场摧毁斯里兰卡咖啡作物的真菌锈病流行病的结果，迫使人们转而种植茶叶</a:t>
            </a:r>
          </a:p>
          <a:p>
            <a:r>
              <a:rPr lang="zh-CN" altLang="en-US" b="0" i="0" dirty="0">
                <a:solidFill>
                  <a:srgbClr val="111111"/>
                </a:solidFill>
                <a:effectLst/>
                <a:highlight>
                  <a:srgbClr val="F7F7F7"/>
                </a:highlight>
                <a:latin typeface="-apple-system"/>
              </a:rPr>
              <a:t>风传播的小麦干锈病可以严重降低小麦产量</a:t>
            </a:r>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0" i="0" dirty="0">
                <a:solidFill>
                  <a:srgbClr val="111111"/>
                </a:solidFill>
                <a:effectLst/>
                <a:highlight>
                  <a:srgbClr val="F7F7F7"/>
                </a:highlight>
                <a:latin typeface="-apple-system"/>
              </a:rPr>
              <a:t>卵菌门真菌</a:t>
            </a:r>
            <a:r>
              <a:rPr lang="en-US" altLang="zh-CN" b="0" i="0" dirty="0">
                <a:solidFill>
                  <a:srgbClr val="111111"/>
                </a:solidFill>
                <a:effectLst/>
                <a:highlight>
                  <a:srgbClr val="F7F7F7"/>
                </a:highlight>
                <a:latin typeface="-apple-system"/>
              </a:rPr>
              <a:t>Phytophthora </a:t>
            </a:r>
            <a:r>
              <a:rPr lang="en-US" altLang="zh-CN" b="0" i="0" dirty="0" err="1">
                <a:solidFill>
                  <a:srgbClr val="111111"/>
                </a:solidFill>
                <a:effectLst/>
                <a:highlight>
                  <a:srgbClr val="F7F7F7"/>
                </a:highlight>
                <a:latin typeface="-apple-system"/>
              </a:rPr>
              <a:t>infestans</a:t>
            </a:r>
            <a:r>
              <a:rPr lang="zh-CN" altLang="en-US" b="0" i="0" dirty="0">
                <a:solidFill>
                  <a:srgbClr val="111111"/>
                </a:solidFill>
                <a:effectLst/>
                <a:highlight>
                  <a:srgbClr val="F7F7F7"/>
                </a:highlight>
                <a:latin typeface="-apple-system"/>
              </a:rPr>
              <a:t>引起的马铃薯晚疫病在</a:t>
            </a:r>
            <a:r>
              <a:rPr lang="en-US" altLang="zh-CN" b="0" i="0" dirty="0">
                <a:solidFill>
                  <a:srgbClr val="111111"/>
                </a:solidFill>
                <a:effectLst/>
                <a:highlight>
                  <a:srgbClr val="F7F7F7"/>
                </a:highlight>
                <a:latin typeface="-apple-system"/>
              </a:rPr>
              <a:t>19</a:t>
            </a:r>
            <a:r>
              <a:rPr lang="zh-CN" altLang="en-US" b="0" i="0" dirty="0">
                <a:solidFill>
                  <a:srgbClr val="111111"/>
                </a:solidFill>
                <a:effectLst/>
                <a:highlight>
                  <a:srgbClr val="F7F7F7"/>
                </a:highlight>
                <a:latin typeface="-apple-system"/>
              </a:rPr>
              <a:t>世纪</a:t>
            </a:r>
            <a:r>
              <a:rPr lang="en-US" altLang="zh-CN" b="0" i="0" dirty="0">
                <a:solidFill>
                  <a:srgbClr val="111111"/>
                </a:solidFill>
                <a:effectLst/>
                <a:highlight>
                  <a:srgbClr val="F7F7F7"/>
                </a:highlight>
                <a:latin typeface="-apple-system"/>
              </a:rPr>
              <a:t>40</a:t>
            </a:r>
            <a:r>
              <a:rPr lang="zh-CN" altLang="en-US" b="0" i="0" dirty="0">
                <a:solidFill>
                  <a:srgbClr val="111111"/>
                </a:solidFill>
                <a:effectLst/>
                <a:highlight>
                  <a:srgbClr val="F7F7F7"/>
                </a:highlight>
                <a:latin typeface="-apple-system"/>
              </a:rPr>
              <a:t>年代导致了爱尔兰马铃薯饥荒；</a:t>
            </a:r>
            <a:br>
              <a:rPr lang="en-US" altLang="zh-CN" b="0" i="0" dirty="0">
                <a:solidFill>
                  <a:srgbClr val="111111"/>
                </a:solidFill>
                <a:effectLst/>
                <a:highlight>
                  <a:srgbClr val="F7F7F7"/>
                </a:highlight>
                <a:latin typeface="-apple-system"/>
              </a:rPr>
            </a:br>
            <a:r>
              <a:rPr lang="zh-CN" altLang="en-US" b="0" i="0" dirty="0">
                <a:solidFill>
                  <a:srgbClr val="111111"/>
                </a:solidFill>
                <a:effectLst/>
                <a:highlight>
                  <a:srgbClr val="F7F7F7"/>
                </a:highlight>
                <a:latin typeface="-apple-system"/>
              </a:rPr>
              <a:t>英国人的茶饮习惯是由于一场摧毁斯里兰卡咖啡作物的真菌锈病流行病的结果，迫使人们转而种植茶叶</a:t>
            </a:r>
          </a:p>
          <a:p>
            <a:r>
              <a:rPr lang="zh-CN" altLang="en-US" b="0" i="0" dirty="0">
                <a:solidFill>
                  <a:srgbClr val="111111"/>
                </a:solidFill>
                <a:effectLst/>
                <a:highlight>
                  <a:srgbClr val="F7F7F7"/>
                </a:highlight>
                <a:latin typeface="-apple-system"/>
              </a:rPr>
              <a:t>风传播的小麦干锈病可以严重降低小麦产量</a:t>
            </a:r>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0" i="0" dirty="0">
                <a:solidFill>
                  <a:srgbClr val="111111"/>
                </a:solidFill>
                <a:effectLst/>
                <a:highlight>
                  <a:srgbClr val="F7F7F7"/>
                </a:highlight>
                <a:latin typeface="-apple-system"/>
              </a:rPr>
              <a:t>小麦中的锈病真菌病原体抗性是由单个半显性疾病抗性（</a:t>
            </a:r>
            <a:r>
              <a:rPr lang="en-US" altLang="zh-CN" b="0" i="0" dirty="0">
                <a:solidFill>
                  <a:srgbClr val="111111"/>
                </a:solidFill>
                <a:effectLst/>
                <a:highlight>
                  <a:srgbClr val="F7F7F7"/>
                </a:highlight>
                <a:latin typeface="-apple-system"/>
              </a:rPr>
              <a:t>R</a:t>
            </a:r>
            <a:r>
              <a:rPr lang="zh-CN" altLang="en-US" b="0" i="0" dirty="0">
                <a:solidFill>
                  <a:srgbClr val="111111"/>
                </a:solidFill>
                <a:effectLst/>
                <a:highlight>
                  <a:srgbClr val="F7F7F7"/>
                </a:highlight>
                <a:latin typeface="-apple-system"/>
              </a:rPr>
              <a:t>）基因赋予后</a:t>
            </a:r>
            <a:endParaRPr lang="en-US" altLang="zh-CN" b="0" i="0" dirty="0">
              <a:solidFill>
                <a:srgbClr val="111111"/>
              </a:solidFill>
              <a:effectLst/>
              <a:highlight>
                <a:srgbClr val="F7F7F7"/>
              </a:highlight>
              <a:latin typeface="-apple-system"/>
            </a:endParaRPr>
          </a:p>
          <a:p>
            <a:r>
              <a:rPr lang="zh-CN" altLang="en-US" b="0" i="0" dirty="0">
                <a:solidFill>
                  <a:srgbClr val="111111"/>
                </a:solidFill>
                <a:effectLst/>
                <a:highlight>
                  <a:srgbClr val="F7F7F7"/>
                </a:highlight>
                <a:latin typeface="-apple-system"/>
              </a:rPr>
              <a:t>图</a:t>
            </a:r>
            <a:r>
              <a:rPr lang="en-US" altLang="zh-CN" b="0" i="0" dirty="0">
                <a:solidFill>
                  <a:srgbClr val="111111"/>
                </a:solidFill>
                <a:effectLst/>
                <a:highlight>
                  <a:srgbClr val="F7F7F7"/>
                </a:highlight>
                <a:latin typeface="-apple-system"/>
              </a:rPr>
              <a:t>A</a:t>
            </a:r>
            <a:r>
              <a:rPr lang="zh-CN" altLang="en-US" b="0" i="0" dirty="0">
                <a:solidFill>
                  <a:srgbClr val="111111"/>
                </a:solidFill>
                <a:effectLst/>
                <a:highlight>
                  <a:srgbClr val="F7F7F7"/>
                </a:highlight>
                <a:latin typeface="-apple-system"/>
              </a:rPr>
              <a:t>：</a:t>
            </a:r>
            <a:r>
              <a:rPr lang="zh-CN" altLang="en-US" b="0" i="0" dirty="0">
                <a:solidFill>
                  <a:srgbClr val="05073B"/>
                </a:solidFill>
                <a:effectLst/>
                <a:highlight>
                  <a:srgbClr val="FDFDFE"/>
                </a:highlight>
                <a:latin typeface="-apple-system"/>
              </a:rPr>
              <a:t>易感亚麻上的亚麻锈菌产生大量锈孢子</a:t>
            </a:r>
            <a:r>
              <a:rPr lang="en-US" altLang="zh-CN" b="0" i="0" dirty="0">
                <a:solidFill>
                  <a:srgbClr val="05073B"/>
                </a:solidFill>
                <a:effectLst/>
                <a:highlight>
                  <a:srgbClr val="FDFDFE"/>
                </a:highlight>
                <a:latin typeface="-apple-system"/>
              </a:rPr>
              <a:t>(</a:t>
            </a:r>
            <a:r>
              <a:rPr lang="zh-CN" altLang="en-US" b="0" i="0" dirty="0">
                <a:solidFill>
                  <a:srgbClr val="05073B"/>
                </a:solidFill>
                <a:effectLst/>
                <a:highlight>
                  <a:srgbClr val="FDFDFE"/>
                </a:highlight>
                <a:latin typeface="-apple-system"/>
              </a:rPr>
              <a:t>左侧</a:t>
            </a:r>
            <a:r>
              <a:rPr lang="en-US" altLang="zh-CN" b="0" i="0" dirty="0">
                <a:solidFill>
                  <a:srgbClr val="05073B"/>
                </a:solidFill>
                <a:effectLst/>
                <a:highlight>
                  <a:srgbClr val="FDFDFE"/>
                </a:highlight>
                <a:latin typeface="-apple-system"/>
              </a:rPr>
              <a:t>)</a:t>
            </a:r>
            <a:r>
              <a:rPr lang="zh-CN" altLang="en-US" b="0" i="0" dirty="0">
                <a:solidFill>
                  <a:srgbClr val="05073B"/>
                </a:solidFill>
                <a:effectLst/>
                <a:highlight>
                  <a:srgbClr val="FDFDFE"/>
                </a:highlight>
                <a:latin typeface="-apple-system"/>
              </a:rPr>
              <a:t>与抗病亚麻</a:t>
            </a:r>
            <a:r>
              <a:rPr lang="en-US" altLang="zh-CN" b="0" i="0" dirty="0">
                <a:solidFill>
                  <a:srgbClr val="05073B"/>
                </a:solidFill>
                <a:effectLst/>
                <a:highlight>
                  <a:srgbClr val="FDFDFE"/>
                </a:highlight>
                <a:latin typeface="-apple-system"/>
              </a:rPr>
              <a:t>(</a:t>
            </a:r>
            <a:r>
              <a:rPr lang="zh-CN" altLang="en-US" b="0" i="0" dirty="0">
                <a:solidFill>
                  <a:srgbClr val="05073B"/>
                </a:solidFill>
                <a:effectLst/>
                <a:highlight>
                  <a:srgbClr val="FDFDFE"/>
                </a:highlight>
                <a:latin typeface="-apple-system"/>
              </a:rPr>
              <a:t>右侧</a:t>
            </a:r>
            <a:r>
              <a:rPr lang="en-US" altLang="zh-CN" b="0" i="0" dirty="0">
                <a:solidFill>
                  <a:srgbClr val="05073B"/>
                </a:solidFill>
                <a:effectLst/>
                <a:highlight>
                  <a:srgbClr val="FDFDFE"/>
                </a:highlight>
                <a:latin typeface="-apple-system"/>
              </a:rPr>
              <a:t>)</a:t>
            </a:r>
            <a:r>
              <a:rPr lang="zh-CN" altLang="en-US" b="0" i="0" dirty="0">
                <a:solidFill>
                  <a:srgbClr val="05073B"/>
                </a:solidFill>
                <a:effectLst/>
                <a:highlight>
                  <a:srgbClr val="FDFDFE"/>
                </a:highlight>
                <a:latin typeface="-apple-system"/>
              </a:rPr>
              <a:t>的比较</a:t>
            </a:r>
            <a:br>
              <a:rPr lang="en-US" altLang="zh-CN" b="0" i="0" dirty="0">
                <a:solidFill>
                  <a:srgbClr val="05073B"/>
                </a:solidFill>
                <a:effectLst/>
                <a:highlight>
                  <a:srgbClr val="FDFDFE"/>
                </a:highlight>
                <a:latin typeface="-apple-system"/>
              </a:rPr>
            </a:br>
            <a:r>
              <a:rPr lang="zh-CN" altLang="en-US" b="0" i="0" dirty="0">
                <a:solidFill>
                  <a:srgbClr val="05073B"/>
                </a:solidFill>
                <a:effectLst/>
                <a:highlight>
                  <a:srgbClr val="FDFDFE"/>
                </a:highlight>
                <a:latin typeface="-apple-system"/>
              </a:rPr>
              <a:t>图</a:t>
            </a:r>
            <a:r>
              <a:rPr lang="en-US" altLang="zh-CN" b="0" i="0" dirty="0">
                <a:solidFill>
                  <a:srgbClr val="05073B"/>
                </a:solidFill>
                <a:effectLst/>
                <a:highlight>
                  <a:srgbClr val="FDFDFE"/>
                </a:highlight>
                <a:latin typeface="-apple-system"/>
              </a:rPr>
              <a:t>B</a:t>
            </a:r>
            <a:r>
              <a:rPr lang="zh-CN" altLang="en-US" b="0" i="0" dirty="0">
                <a:solidFill>
                  <a:srgbClr val="05073B"/>
                </a:solidFill>
                <a:effectLst/>
                <a:highlight>
                  <a:srgbClr val="FDFDFE"/>
                </a:highlight>
                <a:latin typeface="-apple-system"/>
              </a:rPr>
              <a:t>：小麦和秆锈病菌株</a:t>
            </a:r>
            <a:r>
              <a:rPr lang="en-US" altLang="zh-CN" b="0" i="0" dirty="0">
                <a:solidFill>
                  <a:srgbClr val="05073B"/>
                </a:solidFill>
                <a:effectLst/>
                <a:highlight>
                  <a:srgbClr val="FDFDFE"/>
                </a:highlight>
                <a:latin typeface="-apple-system"/>
              </a:rPr>
              <a:t>JRCQC</a:t>
            </a:r>
            <a:r>
              <a:rPr lang="zh-CN" altLang="en-US" b="0" i="0" dirty="0">
                <a:solidFill>
                  <a:srgbClr val="05073B"/>
                </a:solidFill>
                <a:effectLst/>
                <a:highlight>
                  <a:srgbClr val="FDFDFE"/>
                </a:highlight>
                <a:latin typeface="-apple-system"/>
              </a:rPr>
              <a:t>之间的不同相互作用，最右边携带秆锈病抗性基因</a:t>
            </a:r>
            <a:r>
              <a:rPr lang="en-US" altLang="zh-CN" b="0" i="0" dirty="0">
                <a:solidFill>
                  <a:srgbClr val="05073B"/>
                </a:solidFill>
                <a:effectLst/>
                <a:highlight>
                  <a:srgbClr val="FDFDFE"/>
                </a:highlight>
                <a:latin typeface="-apple-system"/>
              </a:rPr>
              <a:t>Sr35</a:t>
            </a:r>
            <a:br>
              <a:rPr lang="en-US" altLang="zh-CN" b="0" i="0" dirty="0">
                <a:solidFill>
                  <a:srgbClr val="05073B"/>
                </a:solidFill>
                <a:effectLst/>
                <a:highlight>
                  <a:srgbClr val="FDFDFE"/>
                </a:highlight>
                <a:latin typeface="-apple-system"/>
              </a:rPr>
            </a:br>
            <a:r>
              <a:rPr lang="zh-CN" altLang="zh-CN" sz="1800" dirty="0">
                <a:solidFill>
                  <a:srgbClr val="84E290"/>
                </a:solidFill>
                <a:effectLst/>
                <a:ea typeface="等线" panose="02010600030101010101" pitchFamily="2" charset="-122"/>
                <a:cs typeface="Times New Roman" panose="02020603050405020304" pitchFamily="18" charset="0"/>
              </a:rPr>
              <a:t>为什么携带无毒性基因？宿主无相应免疫受体时，</a:t>
            </a:r>
            <a:r>
              <a:rPr lang="en-US" altLang="zh-CN" sz="1800" dirty="0" err="1">
                <a:solidFill>
                  <a:srgbClr val="84E290"/>
                </a:solidFill>
                <a:effectLst/>
                <a:ea typeface="等线" panose="02010600030101010101" pitchFamily="2" charset="-122"/>
                <a:cs typeface="Times New Roman" panose="02020603050405020304" pitchFamily="18" charset="0"/>
              </a:rPr>
              <a:t>Avr</a:t>
            </a:r>
            <a:r>
              <a:rPr lang="zh-CN" altLang="zh-CN" sz="1800" dirty="0">
                <a:solidFill>
                  <a:srgbClr val="84E290"/>
                </a:solidFill>
                <a:effectLst/>
                <a:ea typeface="等线" panose="02010600030101010101" pitchFamily="2" charset="-122"/>
                <a:cs typeface="Times New Roman" panose="02020603050405020304" pitchFamily="18" charset="0"/>
              </a:rPr>
              <a:t>基因可增强病原体的毒力。</a:t>
            </a:r>
            <a:br>
              <a:rPr lang="en-US" altLang="zh-CN" sz="1800" dirty="0">
                <a:solidFill>
                  <a:srgbClr val="84E290"/>
                </a:solidFill>
                <a:effectLst/>
                <a:ea typeface="等线" panose="02010600030101010101" pitchFamily="2" charset="-122"/>
                <a:cs typeface="Times New Roman" panose="02020603050405020304" pitchFamily="18" charset="0"/>
              </a:rPr>
            </a:br>
            <a:r>
              <a:rPr lang="zh-CN" altLang="zh-CN" sz="1800" dirty="0">
                <a:solidFill>
                  <a:srgbClr val="84E290"/>
                </a:solidFill>
                <a:effectLst/>
                <a:ea typeface="等线" panose="02010600030101010101" pitchFamily="2" charset="-122"/>
                <a:cs typeface="Times New Roman" panose="02020603050405020304" pitchFamily="18" charset="0"/>
              </a:rPr>
              <a:t>病原体编码多个毒力因子（毒力“</a:t>
            </a:r>
            <a:r>
              <a:rPr lang="en-US" altLang="zh-CN" sz="1800" dirty="0">
                <a:solidFill>
                  <a:srgbClr val="84E290"/>
                </a:solidFill>
                <a:effectLst/>
                <a:ea typeface="等线" panose="02010600030101010101" pitchFamily="2" charset="-122"/>
                <a:cs typeface="Times New Roman" panose="02020603050405020304" pitchFamily="18" charset="0"/>
              </a:rPr>
              <a:t>effectors</a:t>
            </a:r>
            <a:r>
              <a:rPr lang="zh-CN" altLang="zh-CN" sz="1800" dirty="0">
                <a:solidFill>
                  <a:srgbClr val="84E290"/>
                </a:solidFill>
                <a:effectLst/>
                <a:ea typeface="等线" panose="02010600030101010101" pitchFamily="2" charset="-122"/>
                <a:cs typeface="Times New Roman" panose="02020603050405020304" pitchFamily="18" charset="0"/>
              </a:rPr>
              <a:t>”（效应子）并转移到植物细胞中，而植物细胞只需检测一个效应子就能抵御病原体侵害，所以在具有遗传多样性的植物群体中，病原体侵害不容易成功</a:t>
            </a:r>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ROS</a:t>
            </a:r>
            <a:r>
              <a:rPr lang="zh-CN" altLang="en-US" dirty="0"/>
              <a:t>（</a:t>
            </a:r>
            <a:r>
              <a:rPr lang="en-US" altLang="zh-CN" b="0" i="0" dirty="0">
                <a:solidFill>
                  <a:srgbClr val="111111"/>
                </a:solidFill>
                <a:effectLst/>
                <a:highlight>
                  <a:srgbClr val="F7F7F7"/>
                </a:highlight>
                <a:latin typeface="-apple-system"/>
              </a:rPr>
              <a:t>reactive oxygen species</a:t>
            </a:r>
            <a:r>
              <a:rPr lang="zh-CN" altLang="en-US" dirty="0"/>
              <a:t>）：活性氧种</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ROS</a:t>
            </a:r>
            <a:r>
              <a:rPr lang="zh-CN" altLang="en-US" dirty="0"/>
              <a:t>（</a:t>
            </a:r>
            <a:r>
              <a:rPr lang="en-US" altLang="zh-CN" b="0" i="0" dirty="0">
                <a:solidFill>
                  <a:srgbClr val="111111"/>
                </a:solidFill>
                <a:effectLst/>
                <a:highlight>
                  <a:srgbClr val="F7F7F7"/>
                </a:highlight>
                <a:latin typeface="-apple-system"/>
              </a:rPr>
              <a:t>reactive oxygen species</a:t>
            </a:r>
            <a:r>
              <a:rPr lang="zh-CN" altLang="en-US" dirty="0"/>
              <a:t>）：活性氧种</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ROS</a:t>
            </a:r>
            <a:r>
              <a:rPr lang="zh-CN" altLang="en-US" dirty="0"/>
              <a:t>（</a:t>
            </a:r>
            <a:r>
              <a:rPr lang="en-US" altLang="zh-CN" b="0" i="0" dirty="0">
                <a:solidFill>
                  <a:srgbClr val="111111"/>
                </a:solidFill>
                <a:effectLst/>
                <a:highlight>
                  <a:srgbClr val="F7F7F7"/>
                </a:highlight>
                <a:latin typeface="-apple-system"/>
              </a:rPr>
              <a:t>reactive oxygen species</a:t>
            </a:r>
            <a:r>
              <a:rPr lang="zh-CN" altLang="en-US" dirty="0"/>
              <a:t>）：活性氧种</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ROS</a:t>
            </a:r>
            <a:r>
              <a:rPr lang="zh-CN" altLang="en-US" dirty="0"/>
              <a:t>（</a:t>
            </a:r>
            <a:r>
              <a:rPr lang="en-US" altLang="zh-CN" b="0" i="0" dirty="0">
                <a:solidFill>
                  <a:srgbClr val="111111"/>
                </a:solidFill>
                <a:effectLst/>
                <a:highlight>
                  <a:srgbClr val="F7F7F7"/>
                </a:highlight>
                <a:latin typeface="-apple-system"/>
              </a:rPr>
              <a:t>reactive oxygen species</a:t>
            </a:r>
            <a:r>
              <a:rPr lang="zh-CN" altLang="en-US" dirty="0"/>
              <a:t>）：活性氧种</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F10FC4-DD5C-4C24-B849-D8A0B2DC9874}"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F10FC4-DD5C-4C24-B849-D8A0B2DC9874}"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F10FC4-DD5C-4C24-B849-D8A0B2DC9874}"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9144000" cy="6863557"/>
          </a:xfrm>
          <a:prstGeom prst="rect">
            <a:avLst/>
          </a:prstGeom>
        </p:spPr>
      </p:pic>
      <p:sp>
        <p:nvSpPr>
          <p:cNvPr id="4" name="矩形 3"/>
          <p:cNvSpPr/>
          <p:nvPr userDrawn="1"/>
        </p:nvSpPr>
        <p:spPr>
          <a:xfrm>
            <a:off x="-2" y="2077796"/>
            <a:ext cx="9144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9143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9144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3570510" y="564634"/>
            <a:ext cx="2002976" cy="299085"/>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35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本</a:t>
            </a:r>
            <a:r>
              <a:rPr kumimoji="0" lang="en-US" altLang="zh-CN" sz="135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PPT</a:t>
            </a:r>
            <a:r>
              <a:rPr kumimoji="0" lang="zh-CN" altLang="en-US" sz="135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模板正参与</a:t>
            </a:r>
            <a:endParaRPr kumimoji="0" lang="en-US" sz="135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 name="矩形 7"/>
          <p:cNvSpPr/>
          <p:nvPr userDrawn="1"/>
        </p:nvSpPr>
        <p:spPr>
          <a:xfrm>
            <a:off x="2701763" y="2482543"/>
            <a:ext cx="3740475"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b="1" i="0" u="none" strike="noStrike" kern="1200" cap="none" spc="0" normalizeH="0" baseline="0" noProof="0">
              <a:ln>
                <a:noFill/>
              </a:ln>
              <a:solidFill>
                <a:srgbClr val="0E5177"/>
              </a:solidFill>
              <a:effectLst/>
              <a:uLnTx/>
              <a:uFillTx/>
              <a:latin typeface="Segoe UI" panose="020B0502040204020203"/>
              <a:ea typeface="微软雅黑" panose="020B0503020204020204" pitchFamily="34" charset="-122"/>
              <a:cs typeface="+mn-cs"/>
            </a:endParaRPr>
          </a:p>
        </p:txBody>
      </p:sp>
      <p:sp>
        <p:nvSpPr>
          <p:cNvPr id="9" name="文本框 8"/>
          <p:cNvSpPr txBox="1"/>
          <p:nvPr userDrawn="1"/>
        </p:nvSpPr>
        <p:spPr>
          <a:xfrm>
            <a:off x="3037115" y="2517885"/>
            <a:ext cx="3069771" cy="27559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 </a:t>
            </a:r>
            <a:r>
              <a:rPr kumimoji="0" lang="zh-CN" altLang="en-US" sz="12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第一届高校</a:t>
            </a:r>
            <a:r>
              <a:rPr kumimoji="0" lang="en-US" altLang="zh-CN" sz="12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PPT</a:t>
            </a:r>
            <a:r>
              <a:rPr kumimoji="0" lang="zh-CN" altLang="en-US" sz="12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模板设计大赛 </a:t>
            </a:r>
            <a:endParaRPr kumimoji="0" lang="en-US" sz="12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1" name="文本框 10"/>
          <p:cNvSpPr txBox="1"/>
          <p:nvPr userDrawn="1"/>
        </p:nvSpPr>
        <p:spPr>
          <a:xfrm>
            <a:off x="4600258" y="4824918"/>
            <a:ext cx="1909399" cy="837565"/>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35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微信扫码</a:t>
            </a:r>
            <a:endParaRPr kumimoji="0" lang="en-US" altLang="zh-CN" sz="135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35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来聆听模板作者</a:t>
            </a:r>
            <a:endParaRPr kumimoji="0" lang="en-US" altLang="zh-CN" sz="135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35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设计灵感、制作思路</a:t>
            </a:r>
            <a:endParaRPr kumimoji="0" lang="en-US" sz="135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pic>
        <p:nvPicPr>
          <p:cNvPr id="12" name="图片 11"/>
          <p:cNvPicPr>
            <a:picLocks noChangeAspect="1"/>
          </p:cNvPicPr>
          <p:nvPr userDrawn="1"/>
        </p:nvPicPr>
        <p:blipFill>
          <a:blip r:embed="rId3"/>
          <a:stretch>
            <a:fillRect/>
          </a:stretch>
        </p:blipFill>
        <p:spPr>
          <a:xfrm>
            <a:off x="-461564" y="3771974"/>
            <a:ext cx="10362802" cy="3996426"/>
          </a:xfrm>
          <a:prstGeom prst="rect">
            <a:avLst/>
          </a:prstGeom>
        </p:spPr>
      </p:pic>
      <p:pic>
        <p:nvPicPr>
          <p:cNvPr id="13" name="图片 12"/>
          <p:cNvPicPr>
            <a:picLocks noChangeAspect="1"/>
          </p:cNvPicPr>
          <p:nvPr userDrawn="1"/>
        </p:nvPicPr>
        <p:blipFill>
          <a:blip r:embed="rId4"/>
          <a:stretch>
            <a:fillRect/>
          </a:stretch>
        </p:blipFill>
        <p:spPr>
          <a:xfrm>
            <a:off x="1262743" y="716939"/>
            <a:ext cx="6618515" cy="1844708"/>
          </a:xfrm>
          <a:prstGeom prst="rect">
            <a:avLst/>
          </a:prstGeom>
        </p:spPr>
      </p:pic>
      <p:sp>
        <p:nvSpPr>
          <p:cNvPr id="14" name="文本框 13"/>
          <p:cNvSpPr txBox="1"/>
          <p:nvPr userDrawn="1"/>
        </p:nvSpPr>
        <p:spPr>
          <a:xfrm>
            <a:off x="2806538" y="2971888"/>
            <a:ext cx="1487704" cy="21844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825" b="0" i="0" u="none" strike="noStrike" kern="1200" cap="none" spc="0" normalizeH="0" baseline="0" noProof="0">
                <a:ln>
                  <a:noFill/>
                </a:ln>
                <a:solidFill>
                  <a:prstClr val="white">
                    <a:lumMod val="75000"/>
                  </a:prstClr>
                </a:solidFill>
                <a:effectLst/>
                <a:uLnTx/>
                <a:uFillTx/>
                <a:latin typeface="微软雅黑" panose="020B0503020204020204" pitchFamily="34" charset="-122"/>
                <a:ea typeface="微软雅黑" panose="020B0503020204020204" pitchFamily="34" charset="-122"/>
                <a:cs typeface="+mn-cs"/>
              </a:rPr>
              <a:t>活动主办：秋叶</a:t>
            </a:r>
            <a:r>
              <a:rPr kumimoji="0" lang="en-US" altLang="zh-CN" sz="825" b="0" i="0" u="none" strike="noStrike" kern="1200" cap="none" spc="0" normalizeH="0" baseline="0" noProof="0">
                <a:ln>
                  <a:noFill/>
                </a:ln>
                <a:solidFill>
                  <a:prstClr val="white">
                    <a:lumMod val="75000"/>
                  </a:prstClr>
                </a:solidFill>
                <a:effectLst/>
                <a:uLnTx/>
                <a:uFillTx/>
                <a:latin typeface="微软雅黑" panose="020B0503020204020204" pitchFamily="34" charset="-122"/>
                <a:ea typeface="微软雅黑" panose="020B0503020204020204" pitchFamily="34" charset="-122"/>
                <a:cs typeface="+mn-cs"/>
              </a:rPr>
              <a:t>PPT</a:t>
            </a:r>
            <a:endParaRPr kumimoji="0" lang="en-US" sz="825" b="0" i="0" u="none" strike="noStrike" kern="1200" cap="none" spc="0" normalizeH="0" baseline="0" noProof="0">
              <a:ln>
                <a:noFill/>
              </a:ln>
              <a:solidFill>
                <a:prstClr val="white">
                  <a:lumMod val="75000"/>
                </a:prstClr>
              </a:solidFill>
              <a:effectLst/>
              <a:uLnTx/>
              <a:uFillTx/>
              <a:latin typeface="微软雅黑" panose="020B0503020204020204" pitchFamily="34" charset="-122"/>
              <a:ea typeface="微软雅黑" panose="020B0503020204020204" pitchFamily="34" charset="-122"/>
              <a:cs typeface="+mn-cs"/>
            </a:endParaRPr>
          </a:p>
        </p:txBody>
      </p:sp>
      <p:sp>
        <p:nvSpPr>
          <p:cNvPr id="15" name="文本框 14"/>
          <p:cNvSpPr txBox="1"/>
          <p:nvPr userDrawn="1"/>
        </p:nvSpPr>
        <p:spPr>
          <a:xfrm>
            <a:off x="4559729" y="2971888"/>
            <a:ext cx="1869707" cy="21844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825" b="0" i="0" u="none" strike="noStrike" kern="1200" cap="none" spc="0" normalizeH="0" baseline="0" noProof="0">
                <a:ln>
                  <a:noFill/>
                </a:ln>
                <a:solidFill>
                  <a:prstClr val="white">
                    <a:lumMod val="75000"/>
                  </a:prstClr>
                </a:solidFill>
                <a:effectLst/>
                <a:uLnTx/>
                <a:uFillTx/>
                <a:latin typeface="微软雅黑" panose="020B0503020204020204" pitchFamily="34" charset="-122"/>
                <a:ea typeface="微软雅黑" panose="020B0503020204020204" pitchFamily="34" charset="-122"/>
                <a:cs typeface="+mn-cs"/>
              </a:rPr>
              <a:t>技术支持：微软听听文档</a:t>
            </a:r>
            <a:endParaRPr kumimoji="0" lang="en-US" sz="825" b="0" i="0" u="none" strike="noStrike" kern="1200" cap="none" spc="0" normalizeH="0" baseline="0" noProof="0">
              <a:ln>
                <a:noFill/>
              </a:ln>
              <a:solidFill>
                <a:prstClr val="white">
                  <a:lumMod val="75000"/>
                </a:prstClr>
              </a:solidFill>
              <a:effectLst/>
              <a:uLnTx/>
              <a:uFillTx/>
              <a:latin typeface="微软雅黑" panose="020B0503020204020204" pitchFamily="34" charset="-122"/>
              <a:ea typeface="微软雅黑" panose="020B0503020204020204" pitchFamily="34" charset="-122"/>
              <a:cs typeface="+mn-cs"/>
            </a:endParaRPr>
          </a:p>
        </p:txBody>
      </p:sp>
      <p:sp>
        <p:nvSpPr>
          <p:cNvPr id="16" name="矩形 15"/>
          <p:cNvSpPr/>
          <p:nvPr userDrawn="1"/>
        </p:nvSpPr>
        <p:spPr>
          <a:xfrm>
            <a:off x="2700458" y="3494767"/>
            <a:ext cx="17388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330452" y="759873"/>
            <a:ext cx="525780" cy="299085"/>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3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标注</a:t>
            </a:r>
            <a:endParaRPr kumimoji="0" lang="zh-CN" altLang="en-US" sz="135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p:txBody>
      </p:sp>
      <p:sp>
        <p:nvSpPr>
          <p:cNvPr id="11" name="矩形 10"/>
          <p:cNvSpPr/>
          <p:nvPr userDrawn="1"/>
        </p:nvSpPr>
        <p:spPr>
          <a:xfrm>
            <a:off x="1929442" y="759873"/>
            <a:ext cx="1051501" cy="1558925"/>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使用说明 </a:t>
            </a:r>
            <a:endParaRPr kumimoji="0" lang="en-US" altLang="zh-CN" sz="105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声明</a:t>
            </a:r>
            <a:endParaRPr kumimoji="0" lang="en-US" altLang="zh-CN" sz="105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p:txBody>
      </p:sp>
      <p:sp>
        <p:nvSpPr>
          <p:cNvPr id="12" name="矩形 11"/>
          <p:cNvSpPr/>
          <p:nvPr userDrawn="1"/>
        </p:nvSpPr>
        <p:spPr>
          <a:xfrm>
            <a:off x="3114758" y="759873"/>
            <a:ext cx="5305759" cy="1978025"/>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本</a:t>
            </a:r>
            <a:r>
              <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PPT</a:t>
            </a:r>
            <a:r>
              <a:rPr kumimoji="0" lang="zh-CN" altLang="en-US"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模板为作者原创，著作权归作者所有。</a:t>
            </a:r>
            <a:endPar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您仅可以个人非商业用途使用本</a:t>
            </a:r>
            <a:r>
              <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PPT</a:t>
            </a:r>
            <a:r>
              <a:rPr kumimoji="0" lang="zh-CN" altLang="en-US"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模板，</a:t>
            </a:r>
            <a:r>
              <a:rPr kumimoji="0" lang="zh-CN" altLang="en-US" sz="1050" b="0" i="0" u="none" strike="noStrike" kern="1200" cap="none" spc="0" normalizeH="0" baseline="0" noProof="0">
                <a:ln>
                  <a:noFill/>
                </a:ln>
                <a:solidFill>
                  <a:prstClr val="white"/>
                </a:solidFill>
                <a:effectLst/>
                <a:uLnTx/>
                <a:uFillTx/>
                <a:latin typeface="+mn-lt"/>
                <a:ea typeface="微软雅黑" panose="020B0503020204020204" pitchFamily="34" charset="-122"/>
                <a:cs typeface="+mn-cs"/>
              </a:rPr>
              <a:t>未经权利人书面明确授权，不可将信息内容的全部或部分用于出售，或以出租、出借、转让、分销、发布等其他任何方式供他人使用</a:t>
            </a:r>
            <a:r>
              <a:rPr kumimoji="0" lang="zh-CN" altLang="en-US"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a:t>
            </a:r>
            <a:r>
              <a:rPr kumimoji="0" lang="zh-CN" altLang="en-US" sz="1050" b="0" i="0" u="none" strike="noStrike" kern="1200" cap="none" spc="0" normalizeH="0" baseline="0" noProof="0">
                <a:ln>
                  <a:noFill/>
                </a:ln>
                <a:solidFill>
                  <a:prstClr val="white"/>
                </a:solidFill>
                <a:effectLst/>
                <a:uLnTx/>
                <a:uFillTx/>
                <a:latin typeface="+mn-lt"/>
                <a:ea typeface="微软雅黑" panose="020B0503020204020204" pitchFamily="34" charset="-122"/>
                <a:cs typeface="+mn-cs"/>
              </a:rPr>
              <a:t>否则将承担法律责任。</a:t>
            </a:r>
            <a:endPar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OfficePLUS</a:t>
            </a:r>
            <a:r>
              <a:rPr kumimoji="0" lang="zh-CN" altLang="en-US"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尊重知识产权并注重保护用户享有的各项权利。</a:t>
            </a:r>
            <a:endPar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OfficePLUS</a:t>
            </a:r>
            <a:r>
              <a:rPr kumimoji="0" lang="zh-CN" altLang="en-US"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拥有对本</a:t>
            </a:r>
            <a:r>
              <a:rPr kumimoji="0" lang="en-US" altLang="zh-CN"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PPT</a:t>
            </a:r>
            <a:r>
              <a:rPr kumimoji="0" lang="zh-CN" altLang="en-US" sz="105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模板进行展示、报道、宣传及用于市场活动的权利，若在比赛或商业应用过程中发生版权纠纷，其法律责任由作者本人承担。</a:t>
            </a:r>
            <a:endParaRPr kumimoji="0" lang="zh-CN" altLang="en-US" sz="105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p:txBody>
      </p:sp>
      <p:sp>
        <p:nvSpPr>
          <p:cNvPr id="13" name="矩形 12"/>
          <p:cNvSpPr/>
          <p:nvPr userDrawn="1"/>
        </p:nvSpPr>
        <p:spPr>
          <a:xfrm>
            <a:off x="330452" y="182445"/>
            <a:ext cx="622935" cy="206375"/>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750" b="0" i="0" u="none" strike="noStrike" kern="0" cap="none" spc="0" normalizeH="0" baseline="0" noProof="0" dirty="0">
                <a:ln>
                  <a:noFill/>
                </a:ln>
                <a:solidFill>
                  <a:prstClr val="white"/>
                </a:solidFill>
                <a:effectLst/>
                <a:uLnTx/>
                <a:uFillTx/>
                <a:latin typeface="Segoe UI Light" panose="020B0502040204020203"/>
                <a:ea typeface="微软雅黑" panose="020B0503020204020204" pitchFamily="34" charset="-122"/>
                <a:cs typeface="Segoe UI Light" panose="020B0502040204020203"/>
              </a:rPr>
              <a:t>OfficePLUS</a:t>
            </a:r>
            <a:endParaRPr kumimoji="0" lang="zh-CN" altLang="en-US" sz="750" b="0" i="0" u="none" strike="noStrike" kern="0" cap="none" spc="0" normalizeH="0" baseline="0" noProof="0" dirty="0">
              <a:ln>
                <a:noFill/>
              </a:ln>
              <a:solidFill>
                <a:prstClr val="white"/>
              </a:solidFill>
              <a:effectLst/>
              <a:uLnTx/>
              <a:uFillTx/>
              <a:latin typeface="Segoe UI Light" panose="020B0502040204020203"/>
              <a:ea typeface="微软雅黑" panose="020B0503020204020204" pitchFamily="34" charset="-122"/>
              <a:cs typeface="Segoe UI Light" panose="020B0502040204020203"/>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F10FC4-DD5C-4C24-B849-D8A0B2DC987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F10FC4-DD5C-4C24-B849-D8A0B2DC987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F10FC4-DD5C-4C24-B849-D8A0B2DC987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629841"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8F10FC4-DD5C-4C24-B849-D8A0B2DC987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grpSp>
        <p:nvGrpSpPr>
          <p:cNvPr id="6" name="组合 5"/>
          <p:cNvGrpSpPr/>
          <p:nvPr userDrawn="1"/>
        </p:nvGrpSpPr>
        <p:grpSpPr>
          <a:xfrm>
            <a:off x="0" y="6230319"/>
            <a:ext cx="9144000" cy="627681"/>
            <a:chOff x="0" y="5888735"/>
            <a:chExt cx="12192000" cy="969265"/>
          </a:xfrm>
        </p:grpSpPr>
        <p:sp>
          <p:nvSpPr>
            <p:cNvPr id="7" name="任意多边形: 形状 6"/>
            <p:cNvSpPr/>
            <p:nvPr/>
          </p:nvSpPr>
          <p:spPr>
            <a:xfrm>
              <a:off x="0" y="5888736"/>
              <a:ext cx="12192000" cy="969264"/>
            </a:xfrm>
            <a:custGeom>
              <a:avLst/>
              <a:gdLst>
                <a:gd name="connsiteX0" fmla="*/ 12192000 w 12192000"/>
                <a:gd name="connsiteY0" fmla="*/ 0 h 834158"/>
                <a:gd name="connsiteX1" fmla="*/ 12192000 w 12192000"/>
                <a:gd name="connsiteY1" fmla="*/ 834158 h 834158"/>
                <a:gd name="connsiteX2" fmla="*/ 0 w 12192000"/>
                <a:gd name="connsiteY2" fmla="*/ 834158 h 834158"/>
                <a:gd name="connsiteX3" fmla="*/ 0 w 12192000"/>
                <a:gd name="connsiteY3" fmla="*/ 421770 h 834158"/>
                <a:gd name="connsiteX4" fmla="*/ 703930 w 12192000"/>
                <a:gd name="connsiteY4" fmla="*/ 493800 h 834158"/>
                <a:gd name="connsiteX5" fmla="*/ 4867275 w 12192000"/>
                <a:gd name="connsiteY5" fmla="*/ 671363 h 834158"/>
                <a:gd name="connsiteX6" fmla="*/ 12109997 w 12192000"/>
                <a:gd name="connsiteY6" fmla="*/ 22736 h 83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834158">
                  <a:moveTo>
                    <a:pt x="12192000" y="0"/>
                  </a:moveTo>
                  <a:lnTo>
                    <a:pt x="12192000" y="834158"/>
                  </a:lnTo>
                  <a:lnTo>
                    <a:pt x="0" y="834158"/>
                  </a:lnTo>
                  <a:lnTo>
                    <a:pt x="0" y="421770"/>
                  </a:lnTo>
                  <a:lnTo>
                    <a:pt x="703930" y="493800"/>
                  </a:lnTo>
                  <a:cubicBezTo>
                    <a:pt x="1941539" y="607040"/>
                    <a:pt x="3359810" y="671363"/>
                    <a:pt x="4867275" y="671363"/>
                  </a:cubicBezTo>
                  <a:cubicBezTo>
                    <a:pt x="7882206" y="671363"/>
                    <a:pt x="10540358" y="414071"/>
                    <a:pt x="12109997" y="2273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8" name="任意多边形: 形状 7"/>
            <p:cNvSpPr/>
            <p:nvPr/>
          </p:nvSpPr>
          <p:spPr>
            <a:xfrm>
              <a:off x="1" y="5888735"/>
              <a:ext cx="6540284" cy="693261"/>
            </a:xfrm>
            <a:custGeom>
              <a:avLst/>
              <a:gdLst>
                <a:gd name="connsiteX0" fmla="*/ 0 w 5170531"/>
                <a:gd name="connsiteY0" fmla="*/ 0 h 794504"/>
                <a:gd name="connsiteX1" fmla="*/ 509126 w 5170531"/>
                <a:gd name="connsiteY1" fmla="*/ 127114 h 794504"/>
                <a:gd name="connsiteX2" fmla="*/ 4499910 w 5170531"/>
                <a:gd name="connsiteY2" fmla="*/ 720789 h 794504"/>
                <a:gd name="connsiteX3" fmla="*/ 5170531 w 5170531"/>
                <a:gd name="connsiteY3" fmla="*/ 768690 h 794504"/>
                <a:gd name="connsiteX4" fmla="*/ 4943847 w 5170531"/>
                <a:gd name="connsiteY4" fmla="*/ 779391 h 794504"/>
                <a:gd name="connsiteX5" fmla="*/ 3958041 w 5170531"/>
                <a:gd name="connsiteY5" fmla="*/ 794504 h 794504"/>
                <a:gd name="connsiteX6" fmla="*/ 499235 w 5170531"/>
                <a:gd name="connsiteY6" fmla="*/ 576626 h 794504"/>
                <a:gd name="connsiteX7" fmla="*/ 0 w 5170531"/>
                <a:gd name="connsiteY7" fmla="*/ 484608 h 79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0531" h="794504">
                  <a:moveTo>
                    <a:pt x="0" y="0"/>
                  </a:moveTo>
                  <a:lnTo>
                    <a:pt x="509126" y="127114"/>
                  </a:lnTo>
                  <a:cubicBezTo>
                    <a:pt x="1656276" y="394427"/>
                    <a:pt x="3011164" y="598944"/>
                    <a:pt x="4499910" y="720789"/>
                  </a:cubicBezTo>
                  <a:lnTo>
                    <a:pt x="5170531" y="768690"/>
                  </a:lnTo>
                  <a:lnTo>
                    <a:pt x="4943847" y="779391"/>
                  </a:lnTo>
                  <a:cubicBezTo>
                    <a:pt x="4625423" y="789300"/>
                    <a:pt x="4295728" y="794504"/>
                    <a:pt x="3958041" y="794504"/>
                  </a:cubicBezTo>
                  <a:cubicBezTo>
                    <a:pt x="2607293" y="794504"/>
                    <a:pt x="1384420" y="711242"/>
                    <a:pt x="499235" y="576626"/>
                  </a:cubicBezTo>
                  <a:lnTo>
                    <a:pt x="0" y="484608"/>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10" name="梯形 9"/>
          <p:cNvSpPr/>
          <p:nvPr/>
        </p:nvSpPr>
        <p:spPr>
          <a:xfrm rot="16200000">
            <a:off x="54598" y="79396"/>
            <a:ext cx="281917" cy="808817"/>
          </a:xfrm>
          <a:prstGeom prst="trapezoid">
            <a:avLst>
              <a:gd name="adj" fmla="val 7230"/>
            </a:avLst>
          </a:prstGeom>
          <a:gradFill flip="none" rotWithShape="0">
            <a:gsLst>
              <a:gs pos="100000">
                <a:schemeClr val="accent1"/>
              </a:gs>
              <a:gs pos="0">
                <a:schemeClr val="accent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latin typeface="DIN Light"/>
              <a:ea typeface="微软雅黑 Light" panose="020B0502040204020203" charset="-122"/>
            </a:endParaRPr>
          </a:p>
        </p:txBody>
      </p:sp>
      <p:sp>
        <p:nvSpPr>
          <p:cNvPr id="11" name="梯形 10"/>
          <p:cNvSpPr/>
          <p:nvPr/>
        </p:nvSpPr>
        <p:spPr>
          <a:xfrm rot="16200000">
            <a:off x="43162" y="238020"/>
            <a:ext cx="200441" cy="669682"/>
          </a:xfrm>
          <a:prstGeom prst="trapezoid">
            <a:avLst>
              <a:gd name="adj" fmla="val 7230"/>
            </a:avLst>
          </a:prstGeom>
          <a:gradFill flip="none" rotWithShape="0">
            <a:gsLst>
              <a:gs pos="100000">
                <a:schemeClr val="accent1"/>
              </a:gs>
              <a:gs pos="0">
                <a:schemeClr val="accent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DIN Light"/>
              <a:ea typeface="微软雅黑 Light" panose="020B0502040204020203" charset="-122"/>
              <a:cs typeface="+mn-cs"/>
            </a:endParaRPr>
          </a:p>
        </p:txBody>
      </p:sp>
      <p:pic>
        <p:nvPicPr>
          <p:cNvPr id="12" name="Picture 2" descr="https://timgsa.baidu.com/timg?image&amp;quality=80&amp;size=b9999_10000&amp;sec=1543772355175&amp;di=c79abbaff2a9fe46052298e3846c46fe&amp;imgtype=0&amp;src=http%3A%2F%2Fpic44.photophoto.cn%2F20170707%2F0007019917203103_b.jpg"/>
          <p:cNvPicPr>
            <a:picLocks noChangeAspect="1" noChangeArrowheads="1"/>
          </p:cNvPicPr>
          <p:nvPr userDrawn="1"/>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b="1264"/>
          <a:stretch>
            <a:fillRect/>
          </a:stretch>
        </p:blipFill>
        <p:spPr bwMode="auto">
          <a:xfrm>
            <a:off x="8447830" y="205156"/>
            <a:ext cx="476787" cy="627680"/>
          </a:xfrm>
          <a:prstGeom prst="rect">
            <a:avLst/>
          </a:prstGeom>
          <a:noFill/>
          <a:extLst>
            <a:ext uri="{909E8E84-426E-40DD-AFC4-6F175D3DCCD1}">
              <a14:hiddenFill xmlns:a14="http://schemas.microsoft.com/office/drawing/2010/main">
                <a:solidFill>
                  <a:srgbClr val="FFFFFF"/>
                </a:solidFill>
              </a14:hiddenFill>
            </a:ext>
          </a:extLst>
        </p:spPr>
      </p:pic>
      <p:sp>
        <p:nvSpPr>
          <p:cNvPr id="13" name="灯片编号占位符 5"/>
          <p:cNvSpPr>
            <a:spLocks noGrp="1"/>
          </p:cNvSpPr>
          <p:nvPr userDrawn="1">
            <p:ph type="sldNum" sz="quarter" idx="4"/>
          </p:nvPr>
        </p:nvSpPr>
        <p:spPr>
          <a:xfrm>
            <a:off x="6999732" y="6474587"/>
            <a:ext cx="2057400" cy="365125"/>
          </a:xfrm>
          <a:prstGeom prst="rect">
            <a:avLst/>
          </a:prstGeom>
        </p:spPr>
        <p:txBody>
          <a:bodyPr vert="horz" lIns="91440" tIns="45720" rIns="91440" bIns="45720" rtlCol="0" anchor="ctr"/>
          <a:lstStyle>
            <a:lvl1pPr algn="r">
              <a:defRPr sz="1100">
                <a:solidFill>
                  <a:schemeClr val="bg1"/>
                </a:solidFill>
                <a:latin typeface="微软雅黑" panose="020B0503020204020204" pitchFamily="34" charset="-122"/>
                <a:ea typeface="微软雅黑" panose="020B0503020204020204" pitchFamily="34" charset="-122"/>
              </a:defRPr>
            </a:lvl1pPr>
          </a:lstStyle>
          <a:p>
            <a:fld id="{48F10FC4-DD5C-4C24-B849-D8A0B2DC987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8F10FC4-DD5C-4C24-B849-D8A0B2DC987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3887391"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F10FC4-DD5C-4C24-B849-D8A0B2DC9874}"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3887391"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F10FC4-DD5C-4C24-B849-D8A0B2DC987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999732" y="6474587"/>
            <a:ext cx="2057400" cy="365125"/>
          </a:xfrm>
          <a:prstGeom prst="rect">
            <a:avLst/>
          </a:prstGeom>
        </p:spPr>
        <p:txBody>
          <a:bodyPr vert="horz" lIns="91440" tIns="45720" rIns="91440" bIns="45720" rtlCol="0" anchor="ctr"/>
          <a:lstStyle>
            <a:lvl1pPr algn="r">
              <a:defRPr sz="1100">
                <a:solidFill>
                  <a:schemeClr val="tx1">
                    <a:tint val="75000"/>
                  </a:schemeClr>
                </a:solidFill>
                <a:latin typeface="微软雅黑" panose="020B0503020204020204" pitchFamily="34" charset="-122"/>
                <a:ea typeface="微软雅黑" panose="020B0503020204020204" pitchFamily="34" charset="-122"/>
              </a:defRPr>
            </a:lvl1pPr>
          </a:lstStyle>
          <a:p>
            <a:fld id="{48F10FC4-DD5C-4C24-B849-D8A0B2DC987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1"/>
          <p:cNvSpPr/>
          <p:nvPr/>
        </p:nvSpPr>
        <p:spPr>
          <a:xfrm>
            <a:off x="67945" y="1072516"/>
            <a:ext cx="2889885" cy="5029835"/>
          </a:xfrm>
          <a:prstGeom prst="roundRect">
            <a:avLst>
              <a:gd name="adj" fmla="val 0"/>
            </a:avLst>
          </a:prstGeom>
          <a:solidFill>
            <a:schemeClr val="accent1">
              <a:alpha val="10000"/>
            </a:schemeClr>
          </a:solidFill>
          <a:ln>
            <a:noFill/>
          </a:ln>
          <a:effectLst>
            <a:outerShdw blurRad="279400" sx="101000" sy="101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思源黑体 CN Light"/>
              <a:ea typeface="思源黑体 CN Light"/>
            </a:endParaRPr>
          </a:p>
        </p:txBody>
      </p:sp>
      <p:sp>
        <p:nvSpPr>
          <p:cNvPr id="19" name="圆角矩形 1"/>
          <p:cNvSpPr/>
          <p:nvPr/>
        </p:nvSpPr>
        <p:spPr>
          <a:xfrm>
            <a:off x="89094" y="1072516"/>
            <a:ext cx="2888615" cy="5029835"/>
          </a:xfrm>
          <a:prstGeom prst="roundRect">
            <a:avLst>
              <a:gd name="adj" fmla="val 0"/>
            </a:avLst>
          </a:prstGeom>
          <a:solidFill>
            <a:schemeClr val="accent1">
              <a:alpha val="60000"/>
            </a:schemeClr>
          </a:solidFill>
          <a:ln>
            <a:noFill/>
          </a:ln>
          <a:effectLst>
            <a:outerShdw blurRad="279400" sx="101000" sy="101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思源黑体 CN Light"/>
              <a:ea typeface="思源黑体 CN Light"/>
            </a:endParaRPr>
          </a:p>
        </p:txBody>
      </p:sp>
      <p:sp>
        <p:nvSpPr>
          <p:cNvPr id="6" name="矩形 5"/>
          <p:cNvSpPr/>
          <p:nvPr/>
        </p:nvSpPr>
        <p:spPr>
          <a:xfrm>
            <a:off x="3174186" y="1408437"/>
            <a:ext cx="6271260" cy="4202350"/>
          </a:xfrm>
          <a:prstGeom prst="rect">
            <a:avLst/>
          </a:prstGeom>
        </p:spPr>
        <p:txBody>
          <a:bodyPr wrap="square">
            <a:noAutofit/>
          </a:bodyPr>
          <a:lstStyle/>
          <a:p>
            <a:pPr defTabSz="685800">
              <a:defRPr/>
            </a:pPr>
            <a:r>
              <a:rPr lang="zh-CN" altLang="en-US" sz="2100" kern="0" spc="225" dirty="0">
                <a:solidFill>
                  <a:schemeClr val="accent1"/>
                </a:solidFill>
                <a:latin typeface="微软雅黑" panose="020B0503020204020204" pitchFamily="34" charset="-122"/>
                <a:ea typeface="微软雅黑" panose="020B0503020204020204" pitchFamily="34" charset="-122"/>
                <a:cs typeface="Cambria" panose="02040503050406030204" charset="0"/>
              </a:rPr>
              <a:t>第一部分 </a:t>
            </a:r>
            <a:r>
              <a:rPr lang="zh-CN" altLang="en-US" sz="2100" kern="0" spc="225" dirty="0">
                <a:latin typeface="微软雅黑" panose="020B0503020204020204" pitchFamily="34" charset="-122"/>
                <a:ea typeface="微软雅黑" panose="020B0503020204020204" pitchFamily="34" charset="-122"/>
                <a:cs typeface="Cambria" panose="02040503050406030204" charset="0"/>
              </a:rPr>
              <a:t>蛋白质序列特征提取 </a:t>
            </a:r>
            <a:endParaRPr lang="en-US" altLang="zh-CN" sz="2100" kern="0" spc="225" dirty="0">
              <a:latin typeface="微软雅黑" panose="020B0503020204020204" pitchFamily="34" charset="-122"/>
              <a:ea typeface="微软雅黑" panose="020B0503020204020204" pitchFamily="34" charset="-122"/>
              <a:cs typeface="Cambria" panose="02040503050406030204" charset="0"/>
            </a:endParaRPr>
          </a:p>
          <a:p>
            <a:pPr defTabSz="685800">
              <a:defRPr/>
            </a:pPr>
            <a:endParaRPr lang="en-US" altLang="zh-CN" sz="2100" kern="0" spc="225" dirty="0">
              <a:solidFill>
                <a:sysClr val="windowText" lastClr="000000"/>
              </a:solidFill>
              <a:latin typeface="微软雅黑" panose="020B0503020204020204" pitchFamily="34" charset="-122"/>
              <a:ea typeface="微软雅黑" panose="020B0503020204020204" pitchFamily="34" charset="-122"/>
              <a:cs typeface="Cambria" panose="02040503050406030204" charset="0"/>
            </a:endParaRPr>
          </a:p>
          <a:p>
            <a:pPr defTabSz="685800">
              <a:defRPr/>
            </a:pPr>
            <a:r>
              <a:rPr lang="zh-CN" altLang="en-US" sz="2100" kern="0" spc="225" dirty="0">
                <a:solidFill>
                  <a:schemeClr val="accent1"/>
                </a:solidFill>
                <a:latin typeface="微软雅黑" panose="020B0503020204020204" pitchFamily="34" charset="-122"/>
                <a:ea typeface="微软雅黑" panose="020B0503020204020204" pitchFamily="34" charset="-122"/>
                <a:cs typeface="Cambria" panose="02040503050406030204" charset="0"/>
              </a:rPr>
              <a:t>第二部分 </a:t>
            </a:r>
            <a:r>
              <a:rPr lang="zh-CN" altLang="en-US" sz="2100" kern="0" spc="225" dirty="0">
                <a:latin typeface="微软雅黑" panose="020B0503020204020204" pitchFamily="34" charset="-122"/>
                <a:ea typeface="微软雅黑" panose="020B0503020204020204" pitchFamily="34" charset="-122"/>
                <a:cs typeface="Cambria" panose="02040503050406030204" charset="0"/>
              </a:rPr>
              <a:t>寡糖序列特征提取</a:t>
            </a:r>
            <a:endParaRPr lang="zh-CN" altLang="en-US" sz="2100" kern="0" spc="225" dirty="0">
              <a:solidFill>
                <a:schemeClr val="accent1"/>
              </a:solidFill>
              <a:latin typeface="微软雅黑" panose="020B0503020204020204" pitchFamily="34" charset="-122"/>
              <a:ea typeface="微软雅黑" panose="020B0503020204020204" pitchFamily="34" charset="-122"/>
              <a:cs typeface="Cambria" panose="02040503050406030204" charset="0"/>
            </a:endParaRPr>
          </a:p>
          <a:p>
            <a:pPr defTabSz="685800">
              <a:defRPr/>
            </a:pPr>
            <a:endParaRPr lang="zh-CN" altLang="en-US" sz="2100" kern="0" spc="225" dirty="0">
              <a:solidFill>
                <a:schemeClr val="accent1"/>
              </a:solidFill>
              <a:latin typeface="微软雅黑" panose="020B0503020204020204" pitchFamily="34" charset="-122"/>
              <a:ea typeface="微软雅黑" panose="020B0503020204020204" pitchFamily="34" charset="-122"/>
              <a:cs typeface="Cambria" panose="02040503050406030204" charset="0"/>
            </a:endParaRPr>
          </a:p>
          <a:p>
            <a:pPr defTabSz="685800">
              <a:defRPr/>
            </a:pPr>
            <a:r>
              <a:rPr lang="zh-CN" altLang="en-US" sz="2100" kern="0" spc="225" dirty="0">
                <a:solidFill>
                  <a:schemeClr val="accent1"/>
                </a:solidFill>
                <a:latin typeface="微软雅黑" panose="020B0503020204020204" pitchFamily="34" charset="-122"/>
                <a:ea typeface="微软雅黑" panose="020B0503020204020204" pitchFamily="34" charset="-122"/>
                <a:cs typeface="Cambria" panose="02040503050406030204" charset="0"/>
              </a:rPr>
              <a:t>第三部分</a:t>
            </a:r>
            <a:r>
              <a:rPr lang="en-US" altLang="zh-CN" sz="2100" kern="0" spc="225" dirty="0">
                <a:solidFill>
                  <a:schemeClr val="accent1"/>
                </a:solidFill>
                <a:latin typeface="微软雅黑" panose="020B0503020204020204" pitchFamily="34" charset="-122"/>
                <a:ea typeface="微软雅黑" panose="020B0503020204020204" pitchFamily="34" charset="-122"/>
                <a:cs typeface="Cambria" panose="02040503050406030204" charset="0"/>
              </a:rPr>
              <a:t> </a:t>
            </a:r>
            <a:r>
              <a:rPr lang="zh-CN" altLang="en-US" sz="2100" kern="0" spc="225" dirty="0">
                <a:latin typeface="微软雅黑" panose="020B0503020204020204" pitchFamily="34" charset="-122"/>
                <a:ea typeface="微软雅黑" panose="020B0503020204020204" pitchFamily="34" charset="-122"/>
                <a:cs typeface="Cambria" panose="02040503050406030204" charset="0"/>
              </a:rPr>
              <a:t>蛋白与寡糖结合亲和力的均一化</a:t>
            </a:r>
            <a:endParaRPr lang="zh-CN" altLang="en-US" sz="2100" kern="0" spc="225" dirty="0">
              <a:latin typeface="微软雅黑" panose="020B0503020204020204" pitchFamily="34" charset="-122"/>
              <a:ea typeface="微软雅黑" panose="020B0503020204020204" pitchFamily="34" charset="-122"/>
            </a:endParaRPr>
          </a:p>
          <a:p>
            <a:pPr defTabSz="685800">
              <a:defRPr/>
            </a:pPr>
            <a:endParaRPr lang="zh-CN" altLang="en-US" sz="2100" kern="0" spc="225" dirty="0">
              <a:solidFill>
                <a:schemeClr val="tx1">
                  <a:lumMod val="75000"/>
                  <a:lumOff val="25000"/>
                </a:schemeClr>
              </a:solidFill>
              <a:latin typeface="微软雅黑" panose="020B0503020204020204" pitchFamily="34" charset="-122"/>
              <a:ea typeface="微软雅黑" panose="020B0503020204020204" pitchFamily="34" charset="-122"/>
              <a:cs typeface="Cambria" panose="02040503050406030204" charset="0"/>
              <a:sym typeface="+mn-ea"/>
            </a:endParaRPr>
          </a:p>
          <a:p>
            <a:pPr defTabSz="685800">
              <a:defRPr/>
            </a:pPr>
            <a:r>
              <a:rPr lang="zh-CN" altLang="en-US" sz="2100" kern="0" spc="225" dirty="0">
                <a:solidFill>
                  <a:schemeClr val="accent1"/>
                </a:solidFill>
                <a:latin typeface="微软雅黑" panose="020B0503020204020204" pitchFamily="34" charset="-122"/>
                <a:ea typeface="微软雅黑" panose="020B0503020204020204" pitchFamily="34" charset="-122"/>
                <a:cs typeface="Cambria" panose="02040503050406030204" charset="0"/>
              </a:rPr>
              <a:t>第四部分 </a:t>
            </a:r>
            <a:r>
              <a:rPr lang="zh-CN" altLang="en-US" sz="2100" kern="0" spc="225" dirty="0">
                <a:latin typeface="微软雅黑" panose="020B0503020204020204" pitchFamily="34" charset="-122"/>
                <a:ea typeface="微软雅黑" panose="020B0503020204020204" pitchFamily="34" charset="-122"/>
                <a:cs typeface="Cambria" panose="02040503050406030204" charset="0"/>
              </a:rPr>
              <a:t>数据整合</a:t>
            </a:r>
            <a:endParaRPr lang="zh-CN" altLang="en-US" sz="2100" kern="0" spc="225" dirty="0">
              <a:latin typeface="微软雅黑" panose="020B0503020204020204" pitchFamily="34" charset="-122"/>
              <a:ea typeface="微软雅黑" panose="020B0503020204020204" pitchFamily="34" charset="-122"/>
              <a:cs typeface="Cambria" panose="02040503050406030204" charset="0"/>
              <a:sym typeface="+mn-ea"/>
            </a:endParaRPr>
          </a:p>
          <a:p>
            <a:pPr defTabSz="685800">
              <a:defRPr/>
            </a:pPr>
            <a:endParaRPr lang="en-US" altLang="zh-CN" sz="2100" kern="0" spc="225" dirty="0">
              <a:solidFill>
                <a:schemeClr val="tx1">
                  <a:lumMod val="75000"/>
                  <a:lumOff val="25000"/>
                </a:schemeClr>
              </a:solidFill>
              <a:latin typeface="微软雅黑" panose="020B0503020204020204" pitchFamily="34" charset="-122"/>
              <a:ea typeface="微软雅黑" panose="020B0503020204020204" pitchFamily="34" charset="-122"/>
              <a:cs typeface="Cambria" panose="02040503050406030204" charset="0"/>
              <a:sym typeface="+mn-ea"/>
            </a:endParaRPr>
          </a:p>
          <a:p>
            <a:pPr defTabSz="685800">
              <a:defRPr/>
            </a:pPr>
            <a:r>
              <a:rPr lang="zh-CN" altLang="en-US" sz="2100" kern="0" spc="225" dirty="0">
                <a:solidFill>
                  <a:schemeClr val="accent1"/>
                </a:solidFill>
                <a:latin typeface="微软雅黑" panose="020B0503020204020204" pitchFamily="34" charset="-122"/>
                <a:ea typeface="微软雅黑" panose="020B0503020204020204" pitchFamily="34" charset="-122"/>
                <a:cs typeface="Cambria" panose="02040503050406030204" charset="0"/>
                <a:sym typeface="+mn-ea"/>
              </a:rPr>
              <a:t>第五部分</a:t>
            </a:r>
            <a:r>
              <a:rPr lang="en-US" altLang="zh-CN" sz="2100" kern="0" spc="225" dirty="0">
                <a:solidFill>
                  <a:schemeClr val="tx1">
                    <a:lumMod val="75000"/>
                    <a:lumOff val="25000"/>
                  </a:schemeClr>
                </a:solidFill>
                <a:latin typeface="微软雅黑" panose="020B0503020204020204" pitchFamily="34" charset="-122"/>
                <a:ea typeface="微软雅黑" panose="020B0503020204020204" pitchFamily="34" charset="-122"/>
                <a:cs typeface="Cambria" panose="02040503050406030204" charset="0"/>
                <a:sym typeface="+mn-ea"/>
              </a:rPr>
              <a:t> </a:t>
            </a:r>
            <a:r>
              <a:rPr lang="zh-CN" altLang="en-US" sz="2100" kern="0" spc="225" dirty="0">
                <a:solidFill>
                  <a:schemeClr val="tx1">
                    <a:lumMod val="75000"/>
                    <a:lumOff val="25000"/>
                  </a:schemeClr>
                </a:solidFill>
                <a:latin typeface="微软雅黑" panose="020B0503020204020204" pitchFamily="34" charset="-122"/>
                <a:ea typeface="微软雅黑" panose="020B0503020204020204" pitchFamily="34" charset="-122"/>
                <a:cs typeface="Cambria" panose="02040503050406030204" charset="0"/>
                <a:sym typeface="+mn-ea"/>
              </a:rPr>
              <a:t>生成神经网络模型的原理</a:t>
            </a:r>
            <a:endParaRPr lang="en-US" altLang="zh-CN" sz="2100" kern="0" spc="225" dirty="0">
              <a:solidFill>
                <a:schemeClr val="tx1">
                  <a:lumMod val="75000"/>
                  <a:lumOff val="25000"/>
                </a:schemeClr>
              </a:solidFill>
              <a:latin typeface="微软雅黑" panose="020B0503020204020204" pitchFamily="34" charset="-122"/>
              <a:ea typeface="微软雅黑" panose="020B0503020204020204" pitchFamily="34" charset="-122"/>
              <a:cs typeface="Cambria" panose="02040503050406030204" charset="0"/>
              <a:sym typeface="+mn-ea"/>
            </a:endParaRPr>
          </a:p>
          <a:p>
            <a:pPr defTabSz="685800">
              <a:defRPr/>
            </a:pPr>
            <a:r>
              <a:rPr lang="en-US" altLang="zh-CN" sz="2100" kern="0" spc="225" dirty="0">
                <a:solidFill>
                  <a:schemeClr val="tx1">
                    <a:lumMod val="75000"/>
                    <a:lumOff val="25000"/>
                  </a:schemeClr>
                </a:solidFill>
                <a:latin typeface="微软雅黑" panose="020B0503020204020204" pitchFamily="34" charset="-122"/>
                <a:ea typeface="微软雅黑" panose="020B0503020204020204" pitchFamily="34" charset="-122"/>
                <a:cs typeface="Cambria" panose="02040503050406030204" charset="0"/>
                <a:sym typeface="+mn-ea"/>
              </a:rPr>
              <a:t>	</a:t>
            </a:r>
          </a:p>
          <a:p>
            <a:pPr>
              <a:defRPr/>
            </a:pPr>
            <a:r>
              <a:rPr lang="zh-CN" altLang="en-US" sz="2100" kern="0" spc="225" dirty="0">
                <a:solidFill>
                  <a:schemeClr val="accent1"/>
                </a:solidFill>
                <a:latin typeface="微软雅黑" panose="020B0503020204020204" pitchFamily="34" charset="-122"/>
                <a:ea typeface="微软雅黑" panose="020B0503020204020204" pitchFamily="34" charset="-122"/>
                <a:cs typeface="Cambria" panose="02040503050406030204" charset="0"/>
                <a:sym typeface="+mn-ea"/>
              </a:rPr>
              <a:t>第六部分 </a:t>
            </a:r>
            <a:r>
              <a:rPr lang="zh-CN" altLang="en-US" sz="2100" kern="0" spc="225" dirty="0">
                <a:latin typeface="微软雅黑" panose="020B0503020204020204" pitchFamily="34" charset="-122"/>
                <a:ea typeface="微软雅黑" panose="020B0503020204020204" pitchFamily="34" charset="-122"/>
                <a:cs typeface="Cambria" panose="02040503050406030204" charset="0"/>
                <a:sym typeface="+mn-ea"/>
              </a:rPr>
              <a:t>使用生成神经网络模型处理</a:t>
            </a:r>
            <a:endParaRPr lang="zh-CN" altLang="en-US" sz="2100" kern="0" spc="225" dirty="0">
              <a:latin typeface="微软雅黑" panose="020B0503020204020204" pitchFamily="34" charset="-122"/>
              <a:ea typeface="微软雅黑" panose="020B0503020204020204" pitchFamily="34" charset="-122"/>
              <a:sym typeface="+mn-ea"/>
            </a:endParaRPr>
          </a:p>
          <a:p>
            <a:pPr>
              <a:defRPr/>
            </a:pPr>
            <a:endParaRPr lang="en-US" altLang="zh-CN" sz="2100" kern="0" spc="225" dirty="0">
              <a:latin typeface="微软雅黑" panose="020B0503020204020204" pitchFamily="34" charset="-122"/>
              <a:ea typeface="微软雅黑" panose="020B0503020204020204" pitchFamily="34" charset="-122"/>
              <a:sym typeface="+mn-ea"/>
            </a:endParaRPr>
          </a:p>
          <a:p>
            <a:pPr>
              <a:defRPr/>
            </a:pPr>
            <a:r>
              <a:rPr lang="zh-CN" altLang="en-US" sz="2100" kern="0" spc="225" dirty="0">
                <a:solidFill>
                  <a:schemeClr val="accent1"/>
                </a:solidFill>
                <a:latin typeface="微软雅黑" panose="020B0503020204020204" pitchFamily="34" charset="-122"/>
                <a:ea typeface="微软雅黑" panose="020B0503020204020204" pitchFamily="34" charset="-122"/>
                <a:sym typeface="+mn-ea"/>
              </a:rPr>
              <a:t>第七部分 </a:t>
            </a:r>
            <a:r>
              <a:rPr lang="zh-CN" altLang="en-US" sz="2100" kern="0" spc="225" dirty="0">
                <a:latin typeface="微软雅黑" panose="020B0503020204020204" pitchFamily="34" charset="-122"/>
                <a:ea typeface="微软雅黑" panose="020B0503020204020204" pitchFamily="34" charset="-122"/>
                <a:sym typeface="+mn-ea"/>
              </a:rPr>
              <a:t>总结</a:t>
            </a:r>
            <a:r>
              <a:rPr lang="en-US" altLang="zh-CN" sz="2100" kern="0" spc="225" dirty="0">
                <a:solidFill>
                  <a:schemeClr val="accent1"/>
                </a:solidFill>
                <a:latin typeface="Cambria" panose="02040503050406030204" charset="0"/>
                <a:ea typeface="宋体" panose="02010600030101010101" pitchFamily="2" charset="-122"/>
                <a:sym typeface="+mn-ea"/>
              </a:rPr>
              <a:t>	</a:t>
            </a:r>
            <a:endParaRPr lang="zh-CN" altLang="en-US" sz="2100" kern="0" spc="225" dirty="0">
              <a:solidFill>
                <a:schemeClr val="accent1"/>
              </a:solidFill>
              <a:latin typeface="Cambria" panose="02040503050406030204" charset="0"/>
              <a:ea typeface="宋体" panose="02010600030101010101" pitchFamily="2" charset="-122"/>
              <a:sym typeface="+mn-ea"/>
            </a:endParaRPr>
          </a:p>
          <a:p>
            <a:pPr defTabSz="685800">
              <a:defRPr/>
            </a:pPr>
            <a:endParaRPr lang="zh-CN" altLang="en-US" sz="2100" kern="0" spc="225" dirty="0">
              <a:solidFill>
                <a:schemeClr val="tx1">
                  <a:lumMod val="75000"/>
                  <a:lumOff val="25000"/>
                </a:schemeClr>
              </a:solidFill>
              <a:latin typeface="Cambria" panose="02040503050406030204" charset="0"/>
              <a:ea typeface="宋体" panose="02010600030101010101" pitchFamily="2" charset="-122"/>
              <a:cs typeface="Cambria" panose="02040503050406030204" charset="0"/>
              <a:sym typeface="+mn-ea"/>
            </a:endParaRPr>
          </a:p>
          <a:p>
            <a:pPr defTabSz="685800">
              <a:defRPr/>
            </a:pPr>
            <a:endParaRPr lang="en-US" altLang="zh-CN" sz="2100" kern="0" spc="225" dirty="0">
              <a:solidFill>
                <a:sysClr val="windowText" lastClr="000000"/>
              </a:solidFill>
              <a:latin typeface="Cambria" panose="02040503050406030204" charset="0"/>
              <a:ea typeface="宋体" panose="02010600030101010101" pitchFamily="2" charset="-122"/>
              <a:cs typeface="Cambria" panose="02040503050406030204" charset="0"/>
            </a:endParaRPr>
          </a:p>
          <a:p>
            <a:pPr defTabSz="685800">
              <a:defRPr/>
            </a:pPr>
            <a:endParaRPr lang="zh-CN" altLang="en-US" sz="2100" kern="0" spc="225" dirty="0">
              <a:solidFill>
                <a:schemeClr val="tx1">
                  <a:lumMod val="75000"/>
                  <a:lumOff val="25000"/>
                </a:schemeClr>
              </a:solidFill>
              <a:latin typeface="Cambria" panose="02040503050406030204" charset="0"/>
              <a:ea typeface="宋体" panose="02010600030101010101" pitchFamily="2" charset="-122"/>
              <a:cs typeface="Cambria" panose="02040503050406030204" charset="0"/>
            </a:endParaRPr>
          </a:p>
        </p:txBody>
      </p:sp>
      <p:grpSp>
        <p:nvGrpSpPr>
          <p:cNvPr id="108" name="组合 107"/>
          <p:cNvGrpSpPr/>
          <p:nvPr/>
        </p:nvGrpSpPr>
        <p:grpSpPr>
          <a:xfrm>
            <a:off x="842243" y="2845530"/>
            <a:ext cx="1382316" cy="1022682"/>
            <a:chOff x="1185596" y="2806967"/>
            <a:chExt cx="1843088" cy="1363576"/>
          </a:xfrm>
        </p:grpSpPr>
        <p:sp>
          <p:nvSpPr>
            <p:cNvPr id="105" name="文本框 104"/>
            <p:cNvSpPr txBox="1"/>
            <p:nvPr/>
          </p:nvSpPr>
          <p:spPr>
            <a:xfrm>
              <a:off x="1185596" y="2806967"/>
              <a:ext cx="1843088" cy="1046440"/>
            </a:xfrm>
            <a:prstGeom prst="rect">
              <a:avLst/>
            </a:prstGeom>
            <a:noFill/>
          </p:spPr>
          <p:txBody>
            <a:bodyPr wrap="square" rtlCol="0">
              <a:spAutoFit/>
            </a:bodyPr>
            <a:lstStyle/>
            <a:p>
              <a:pPr algn="just" defTabSz="685800">
                <a:defRPr/>
              </a:pPr>
              <a:r>
                <a:rPr lang="zh-CN" altLang="en-US" sz="4500" dirty="0">
                  <a:solidFill>
                    <a:prstClr val="white"/>
                  </a:solidFill>
                  <a:latin typeface="思源黑体 CN Bold" panose="020B0800000000000000" pitchFamily="34" charset="-122"/>
                  <a:ea typeface="思源黑体 CN Bold" panose="020B0800000000000000" pitchFamily="34" charset="-122"/>
                </a:rPr>
                <a:t>目录</a:t>
              </a:r>
            </a:p>
          </p:txBody>
        </p:sp>
        <p:sp>
          <p:nvSpPr>
            <p:cNvPr id="106" name="文本框 105"/>
            <p:cNvSpPr txBox="1"/>
            <p:nvPr/>
          </p:nvSpPr>
          <p:spPr>
            <a:xfrm>
              <a:off x="1347400" y="3801211"/>
              <a:ext cx="1536283" cy="369332"/>
            </a:xfrm>
            <a:prstGeom prst="rect">
              <a:avLst/>
            </a:prstGeom>
            <a:noFill/>
          </p:spPr>
          <p:txBody>
            <a:bodyPr wrap="square" rtlCol="0">
              <a:spAutoFit/>
            </a:bodyPr>
            <a:lstStyle/>
            <a:p>
              <a:pPr algn="dist" defTabSz="685800">
                <a:defRPr/>
              </a:pPr>
              <a:r>
                <a:rPr lang="en-US" altLang="zh-CN" sz="1200" dirty="0">
                  <a:solidFill>
                    <a:prstClr val="white"/>
                  </a:solidFill>
                  <a:latin typeface="思源黑体 CN Light" panose="020B0300000000000000" pitchFamily="34" charset="-122"/>
                  <a:ea typeface="思源黑体 CN Light" panose="020B0300000000000000" pitchFamily="34" charset="-122"/>
                </a:rPr>
                <a:t>CONTENTS</a:t>
              </a:r>
              <a:endParaRPr lang="zh-CN" altLang="en-US" sz="1200" dirty="0">
                <a:solidFill>
                  <a:prstClr val="white"/>
                </a:solidFill>
                <a:latin typeface="思源黑体 CN Light" panose="020B0300000000000000" pitchFamily="34" charset="-122"/>
                <a:ea typeface="思源黑体 CN Light" panose="020B0300000000000000" pitchFamily="34" charset="-122"/>
              </a:endParaRPr>
            </a:p>
          </p:txBody>
        </p:sp>
      </p:grpSp>
      <p:cxnSp>
        <p:nvCxnSpPr>
          <p:cNvPr id="14" name="直接连接符 13"/>
          <p:cNvCxnSpPr/>
          <p:nvPr/>
        </p:nvCxnSpPr>
        <p:spPr>
          <a:xfrm flipV="1">
            <a:off x="2167875" y="2469667"/>
            <a:ext cx="633312" cy="47280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372789" y="4040958"/>
            <a:ext cx="426958" cy="3187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778752" y="3906336"/>
            <a:ext cx="339425" cy="2533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V="1">
            <a:off x="2207332" y="2764968"/>
            <a:ext cx="339425" cy="2533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344" y="316014"/>
            <a:ext cx="3999388" cy="414020"/>
          </a:xfrm>
          <a:prstGeom prst="rect">
            <a:avLst/>
          </a:prstGeom>
          <a:noFill/>
        </p:spPr>
        <p:txBody>
          <a:bodyPr wrap="square" rtlCol="0">
            <a:spAutoFit/>
          </a:bodyPr>
          <a:lstStyle/>
          <a:p>
            <a:r>
              <a:rPr lang="zh-CN" altLang="en-US" sz="2100" b="1" kern="0" spc="225" dirty="0">
                <a:solidFill>
                  <a:schemeClr val="accent1"/>
                </a:solidFill>
                <a:latin typeface="微软雅黑" panose="020B0503020204020204" pitchFamily="34" charset="-122"/>
                <a:ea typeface="微软雅黑" panose="020B0503020204020204" pitchFamily="34" charset="-122"/>
                <a:cs typeface="Cambria" panose="02040503050406030204" charset="0"/>
                <a:sym typeface="+mn-ea"/>
              </a:rPr>
              <a:t>寡糖序列特征提取</a:t>
            </a: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10</a:t>
            </a:fld>
            <a:endParaRPr lang="zh-CN" altLang="en-US" sz="825"/>
          </a:p>
        </p:txBody>
      </p:sp>
      <p:sp>
        <p:nvSpPr>
          <p:cNvPr id="13" name="文本框 12"/>
          <p:cNvSpPr txBox="1"/>
          <p:nvPr/>
        </p:nvSpPr>
        <p:spPr>
          <a:xfrm>
            <a:off x="283777" y="764156"/>
            <a:ext cx="7052554" cy="337185"/>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这里是一个寡糖例子：</a:t>
            </a:r>
          </a:p>
        </p:txBody>
      </p:sp>
      <p:sp>
        <p:nvSpPr>
          <p:cNvPr id="14" name="文本框 13"/>
          <p:cNvSpPr txBox="1"/>
          <p:nvPr/>
        </p:nvSpPr>
        <p:spPr>
          <a:xfrm>
            <a:off x="283845" y="1598295"/>
            <a:ext cx="7836535" cy="306705"/>
          </a:xfrm>
          <a:prstGeom prst="rect">
            <a:avLst/>
          </a:prstGeom>
          <a:noFill/>
        </p:spPr>
        <p:txBody>
          <a:bodyPr wrap="square" rtlCol="0" anchor="t">
            <a:spAutoFit/>
          </a:bodyPr>
          <a:lstStyle/>
          <a:p>
            <a:r>
              <a:rPr lang="en-US" altLang="zh-CN" sz="1400"/>
              <a:t>eg</a:t>
            </a:r>
            <a:r>
              <a:rPr lang="zh-CN" altLang="en-US" sz="1400"/>
              <a:t>：Neu5Aca2-6Galb1-4GlcNAcb1-2Mana1-3(Mana1-6)Manb1-4GlcNAcb1-4GlcNAc</a:t>
            </a:r>
          </a:p>
        </p:txBody>
      </p:sp>
      <p:sp>
        <p:nvSpPr>
          <p:cNvPr id="17" name="文本框 16"/>
          <p:cNvSpPr txBox="1"/>
          <p:nvPr/>
        </p:nvSpPr>
        <p:spPr>
          <a:xfrm>
            <a:off x="283845" y="1905000"/>
            <a:ext cx="4572000" cy="306705"/>
          </a:xfrm>
          <a:prstGeom prst="rect">
            <a:avLst/>
          </a:prstGeom>
          <a:noFill/>
        </p:spPr>
        <p:txBody>
          <a:bodyPr wrap="square" rtlCol="0" anchor="t">
            <a:spAutoFit/>
          </a:bodyPr>
          <a:lstStyle/>
          <a:p>
            <a:r>
              <a:rPr lang="zh-CN" altLang="en-US" sz="1400"/>
              <a:t>这里使用</a:t>
            </a:r>
            <a:r>
              <a:rPr lang="en-US" altLang="zh-CN" sz="1400"/>
              <a:t>SNFG</a:t>
            </a:r>
            <a:r>
              <a:rPr lang="zh-CN" altLang="en-US" sz="1400"/>
              <a:t>来表示每种单糖：</a:t>
            </a:r>
          </a:p>
        </p:txBody>
      </p:sp>
      <p:sp>
        <p:nvSpPr>
          <p:cNvPr id="18" name="矩形 17"/>
          <p:cNvSpPr/>
          <p:nvPr/>
        </p:nvSpPr>
        <p:spPr>
          <a:xfrm>
            <a:off x="6386195" y="3319780"/>
            <a:ext cx="273685" cy="238760"/>
          </a:xfrm>
          <a:prstGeom prst="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矩形 18"/>
          <p:cNvSpPr/>
          <p:nvPr/>
        </p:nvSpPr>
        <p:spPr>
          <a:xfrm>
            <a:off x="5781675" y="3307080"/>
            <a:ext cx="273685" cy="238760"/>
          </a:xfrm>
          <a:prstGeom prst="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0" name="椭圆 19"/>
          <p:cNvSpPr/>
          <p:nvPr/>
        </p:nvSpPr>
        <p:spPr>
          <a:xfrm>
            <a:off x="5152390" y="3290570"/>
            <a:ext cx="281940" cy="25590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1" name="椭圆 20"/>
          <p:cNvSpPr/>
          <p:nvPr/>
        </p:nvSpPr>
        <p:spPr>
          <a:xfrm>
            <a:off x="4547870" y="3289935"/>
            <a:ext cx="281940" cy="25590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2" name="椭圆 21"/>
          <p:cNvSpPr/>
          <p:nvPr/>
        </p:nvSpPr>
        <p:spPr>
          <a:xfrm>
            <a:off x="5152390" y="2773045"/>
            <a:ext cx="281940" cy="25590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3" name="矩形 22"/>
          <p:cNvSpPr/>
          <p:nvPr/>
        </p:nvSpPr>
        <p:spPr>
          <a:xfrm>
            <a:off x="3943350" y="3289935"/>
            <a:ext cx="273685" cy="238760"/>
          </a:xfrm>
          <a:prstGeom prst="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4" name="椭圆 23"/>
          <p:cNvSpPr/>
          <p:nvPr/>
        </p:nvSpPr>
        <p:spPr>
          <a:xfrm>
            <a:off x="3322320" y="3263900"/>
            <a:ext cx="273685" cy="264795"/>
          </a:xfrm>
          <a:prstGeom prst="ellipse">
            <a:avLst/>
          </a:prstGeom>
          <a:solidFill>
            <a:srgbClr val="FFFF00"/>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5" name="菱形 24"/>
          <p:cNvSpPr/>
          <p:nvPr/>
        </p:nvSpPr>
        <p:spPr>
          <a:xfrm>
            <a:off x="2667635" y="3229610"/>
            <a:ext cx="323850" cy="328930"/>
          </a:xfrm>
          <a:prstGeom prst="diamond">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26" name="直接连接符 25"/>
          <p:cNvCxnSpPr>
            <a:stCxn id="22" idx="4"/>
            <a:endCxn id="20" idx="0"/>
          </p:cNvCxnSpPr>
          <p:nvPr/>
        </p:nvCxnSpPr>
        <p:spPr>
          <a:xfrm>
            <a:off x="5293360" y="3028950"/>
            <a:ext cx="0" cy="261620"/>
          </a:xfrm>
          <a:prstGeom prst="line">
            <a:avLst/>
          </a:prstGeom>
        </p:spPr>
        <p:style>
          <a:lnRef idx="2">
            <a:schemeClr val="accent1"/>
          </a:lnRef>
          <a:fillRef idx="0">
            <a:srgbClr val="FFFFFF"/>
          </a:fillRef>
          <a:effectRef idx="0">
            <a:srgbClr val="FFFFFF"/>
          </a:effectRef>
          <a:fontRef idx="minor">
            <a:schemeClr val="tx1"/>
          </a:fontRef>
        </p:style>
      </p:cxnSp>
      <p:cxnSp>
        <p:nvCxnSpPr>
          <p:cNvPr id="27" name="直接连接符 26"/>
          <p:cNvCxnSpPr>
            <a:stCxn id="25" idx="3"/>
            <a:endCxn id="24" idx="2"/>
          </p:cNvCxnSpPr>
          <p:nvPr/>
        </p:nvCxnSpPr>
        <p:spPr>
          <a:xfrm>
            <a:off x="2991485" y="3394075"/>
            <a:ext cx="330835" cy="2540"/>
          </a:xfrm>
          <a:prstGeom prst="line">
            <a:avLst/>
          </a:prstGeom>
        </p:spPr>
        <p:style>
          <a:lnRef idx="2">
            <a:schemeClr val="accent1"/>
          </a:lnRef>
          <a:fillRef idx="0">
            <a:srgbClr val="FFFFFF"/>
          </a:fillRef>
          <a:effectRef idx="0">
            <a:srgbClr val="FFFFFF"/>
          </a:effectRef>
          <a:fontRef idx="minor">
            <a:schemeClr val="tx1"/>
          </a:fontRef>
        </p:style>
      </p:cxnSp>
      <p:cxnSp>
        <p:nvCxnSpPr>
          <p:cNvPr id="28" name="直接连接符 27"/>
          <p:cNvCxnSpPr>
            <a:stCxn id="24" idx="6"/>
            <a:endCxn id="23" idx="1"/>
          </p:cNvCxnSpPr>
          <p:nvPr/>
        </p:nvCxnSpPr>
        <p:spPr>
          <a:xfrm>
            <a:off x="3596005" y="3396615"/>
            <a:ext cx="347345" cy="12700"/>
          </a:xfrm>
          <a:prstGeom prst="line">
            <a:avLst/>
          </a:prstGeom>
        </p:spPr>
        <p:style>
          <a:lnRef idx="2">
            <a:schemeClr val="accent1"/>
          </a:lnRef>
          <a:fillRef idx="0">
            <a:srgbClr val="FFFFFF"/>
          </a:fillRef>
          <a:effectRef idx="0">
            <a:srgbClr val="FFFFFF"/>
          </a:effectRef>
          <a:fontRef idx="minor">
            <a:schemeClr val="tx1"/>
          </a:fontRef>
        </p:style>
      </p:cxnSp>
      <p:cxnSp>
        <p:nvCxnSpPr>
          <p:cNvPr id="29" name="直接连接符 28"/>
          <p:cNvCxnSpPr>
            <a:stCxn id="23" idx="3"/>
            <a:endCxn id="21" idx="2"/>
          </p:cNvCxnSpPr>
          <p:nvPr/>
        </p:nvCxnSpPr>
        <p:spPr>
          <a:xfrm>
            <a:off x="4217035" y="3409315"/>
            <a:ext cx="330835" cy="8890"/>
          </a:xfrm>
          <a:prstGeom prst="line">
            <a:avLst/>
          </a:prstGeom>
        </p:spPr>
        <p:style>
          <a:lnRef idx="2">
            <a:schemeClr val="accent1"/>
          </a:lnRef>
          <a:fillRef idx="0">
            <a:srgbClr val="FFFFFF"/>
          </a:fillRef>
          <a:effectRef idx="0">
            <a:srgbClr val="FFFFFF"/>
          </a:effectRef>
          <a:fontRef idx="minor">
            <a:schemeClr val="tx1"/>
          </a:fontRef>
        </p:style>
      </p:cxnSp>
      <p:cxnSp>
        <p:nvCxnSpPr>
          <p:cNvPr id="30" name="直接连接符 29"/>
          <p:cNvCxnSpPr>
            <a:stCxn id="21" idx="6"/>
            <a:endCxn id="20" idx="2"/>
          </p:cNvCxnSpPr>
          <p:nvPr/>
        </p:nvCxnSpPr>
        <p:spPr>
          <a:xfrm>
            <a:off x="4829810" y="3418205"/>
            <a:ext cx="322580" cy="635"/>
          </a:xfrm>
          <a:prstGeom prst="line">
            <a:avLst/>
          </a:prstGeom>
        </p:spPr>
        <p:style>
          <a:lnRef idx="2">
            <a:schemeClr val="accent1"/>
          </a:lnRef>
          <a:fillRef idx="0">
            <a:srgbClr val="FFFFFF"/>
          </a:fillRef>
          <a:effectRef idx="0">
            <a:srgbClr val="FFFFFF"/>
          </a:effectRef>
          <a:fontRef idx="minor">
            <a:schemeClr val="tx1"/>
          </a:fontRef>
        </p:style>
      </p:cxnSp>
      <p:cxnSp>
        <p:nvCxnSpPr>
          <p:cNvPr id="31" name="直接连接符 30"/>
          <p:cNvCxnSpPr>
            <a:stCxn id="20" idx="6"/>
            <a:endCxn id="19" idx="1"/>
          </p:cNvCxnSpPr>
          <p:nvPr/>
        </p:nvCxnSpPr>
        <p:spPr>
          <a:xfrm>
            <a:off x="5434330" y="3418840"/>
            <a:ext cx="347345" cy="7620"/>
          </a:xfrm>
          <a:prstGeom prst="line">
            <a:avLst/>
          </a:prstGeom>
        </p:spPr>
        <p:style>
          <a:lnRef idx="2">
            <a:schemeClr val="accent1"/>
          </a:lnRef>
          <a:fillRef idx="0">
            <a:srgbClr val="FFFFFF"/>
          </a:fillRef>
          <a:effectRef idx="0">
            <a:srgbClr val="FFFFFF"/>
          </a:effectRef>
          <a:fontRef idx="minor">
            <a:schemeClr val="tx1"/>
          </a:fontRef>
        </p:style>
      </p:cxnSp>
      <p:cxnSp>
        <p:nvCxnSpPr>
          <p:cNvPr id="32" name="直接连接符 31"/>
          <p:cNvCxnSpPr>
            <a:stCxn id="19" idx="3"/>
            <a:endCxn id="18" idx="1"/>
          </p:cNvCxnSpPr>
          <p:nvPr/>
        </p:nvCxnSpPr>
        <p:spPr>
          <a:xfrm>
            <a:off x="6055360" y="3426460"/>
            <a:ext cx="330835" cy="12700"/>
          </a:xfrm>
          <a:prstGeom prst="line">
            <a:avLst/>
          </a:prstGeom>
        </p:spPr>
        <p:style>
          <a:lnRef idx="2">
            <a:schemeClr val="accent1"/>
          </a:lnRef>
          <a:fillRef idx="0">
            <a:srgbClr val="FFFFFF"/>
          </a:fillRef>
          <a:effectRef idx="0">
            <a:srgbClr val="FFFFFF"/>
          </a:effectRef>
          <a:fontRef idx="minor">
            <a:schemeClr val="tx1"/>
          </a:fontRef>
        </p:style>
      </p:cxnSp>
      <p:sp>
        <p:nvSpPr>
          <p:cNvPr id="33" name="文本框 32"/>
          <p:cNvSpPr txBox="1"/>
          <p:nvPr/>
        </p:nvSpPr>
        <p:spPr>
          <a:xfrm>
            <a:off x="283845" y="4081145"/>
            <a:ext cx="8444230" cy="1845310"/>
          </a:xfrm>
          <a:prstGeom prst="rect">
            <a:avLst/>
          </a:prstGeom>
        </p:spPr>
        <p:txBody>
          <a:bodyPr wrap="square">
            <a:noAutofit/>
          </a:bodyPr>
          <a:lstStyle/>
          <a:p>
            <a:pPr marL="0" indent="0"/>
            <a:r>
              <a:rPr lang="zh-CN" altLang="en-US" sz="1200" b="0" i="0">
                <a:solidFill>
                  <a:srgbClr val="111111"/>
                </a:solidFill>
                <a:latin typeface="微软雅黑" panose="020B0503020204020204" pitchFamily="34" charset="-122"/>
                <a:ea typeface="微软雅黑" panose="020B0503020204020204" pitchFamily="34" charset="-122"/>
              </a:rPr>
              <a:t>对于每个糖节点，从右向左开始，判断每个糖节点父亲节点</a:t>
            </a:r>
            <a:r>
              <a:rPr lang="en-US" altLang="zh-CN" sz="1200" b="0" i="0">
                <a:solidFill>
                  <a:srgbClr val="111111"/>
                </a:solidFill>
                <a:latin typeface="微软雅黑" panose="020B0503020204020204" pitchFamily="34" charset="-122"/>
                <a:ea typeface="微软雅黑" panose="020B0503020204020204" pitchFamily="34" charset="-122"/>
              </a:rPr>
              <a:t>parent</a:t>
            </a:r>
            <a:r>
              <a:rPr lang="zh-CN" altLang="en-US" sz="1200" b="0" i="0">
                <a:solidFill>
                  <a:srgbClr val="111111"/>
                </a:solidFill>
                <a:latin typeface="微软雅黑" panose="020B0503020204020204" pitchFamily="34" charset="-122"/>
                <a:ea typeface="微软雅黑" panose="020B0503020204020204" pitchFamily="34" charset="-122"/>
              </a:rPr>
              <a:t>，和子节点</a:t>
            </a:r>
            <a:r>
              <a:rPr lang="en-US" altLang="zh-CN" sz="1200" b="0" i="0">
                <a:solidFill>
                  <a:srgbClr val="111111"/>
                </a:solidFill>
                <a:latin typeface="微软雅黑" panose="020B0503020204020204" pitchFamily="34" charset="-122"/>
                <a:ea typeface="微软雅黑" panose="020B0503020204020204" pitchFamily="34" charset="-122"/>
              </a:rPr>
              <a:t>children</a:t>
            </a:r>
            <a:r>
              <a:rPr lang="zh-CN" altLang="en-US" sz="1200" b="0" i="0">
                <a:solidFill>
                  <a:srgbClr val="111111"/>
                </a:solidFill>
                <a:latin typeface="微软雅黑" panose="020B0503020204020204" pitchFamily="34" charset="-122"/>
                <a:ea typeface="微软雅黑" panose="020B0503020204020204" pitchFamily="34" charset="-122"/>
              </a:rPr>
              <a:t>的情况，同时储存有糖苷键信息</a:t>
            </a:r>
          </a:p>
          <a:p>
            <a:pPr marL="0" indent="0"/>
            <a:endParaRPr lang="zh-CN" altLang="en-US" sz="1200" b="0" i="0">
              <a:solidFill>
                <a:srgbClr val="111111"/>
              </a:solidFill>
              <a:latin typeface="微软雅黑" panose="020B0503020204020204" pitchFamily="34" charset="-122"/>
              <a:ea typeface="微软雅黑" panose="020B0503020204020204" pitchFamily="34" charset="-122"/>
            </a:endParaRPr>
          </a:p>
          <a:p>
            <a:pPr marL="0" indent="0">
              <a:lnSpc>
                <a:spcPct val="130000"/>
              </a:lnSpc>
            </a:pPr>
            <a:r>
              <a:rPr lang="zh-CN" altLang="en-US" sz="1200" b="0" i="0">
                <a:solidFill>
                  <a:srgbClr val="111111"/>
                </a:solidFill>
                <a:latin typeface="微软雅黑" panose="020B0503020204020204" pitchFamily="34" charset="-122"/>
                <a:ea typeface="微软雅黑" panose="020B0503020204020204" pitchFamily="34" charset="-122"/>
              </a:rPr>
              <a:t>单糖：直接输入每个糖节点的单糖</a:t>
            </a:r>
          </a:p>
          <a:p>
            <a:pPr marL="0" indent="0">
              <a:lnSpc>
                <a:spcPct val="130000"/>
              </a:lnSpc>
            </a:pPr>
            <a:r>
              <a:rPr lang="zh-CN" altLang="en-US" sz="1200" b="0" i="0">
                <a:solidFill>
                  <a:srgbClr val="111111"/>
                </a:solidFill>
                <a:latin typeface="微软雅黑" panose="020B0503020204020204" pitchFamily="34" charset="-122"/>
                <a:ea typeface="微软雅黑" panose="020B0503020204020204" pitchFamily="34" charset="-122"/>
              </a:rPr>
              <a:t>二糖：从右向左判断每个糖节点的子节点情况，如果有子节点（</a:t>
            </a:r>
            <a:r>
              <a:rPr lang="en-US" altLang="zh-CN" sz="1200" b="0" i="0">
                <a:solidFill>
                  <a:srgbClr val="111111"/>
                </a:solidFill>
                <a:latin typeface="微软雅黑" panose="020B0503020204020204" pitchFamily="34" charset="-122"/>
                <a:ea typeface="微软雅黑" panose="020B0503020204020204" pitchFamily="34" charset="-122"/>
              </a:rPr>
              <a:t>&gt;=1</a:t>
            </a:r>
            <a:r>
              <a:rPr lang="zh-CN" altLang="en-US" sz="1200" b="0" i="0">
                <a:solidFill>
                  <a:srgbClr val="111111"/>
                </a:solidFill>
                <a:latin typeface="微软雅黑" panose="020B0503020204020204" pitchFamily="34" charset="-122"/>
                <a:ea typeface="微软雅黑" panose="020B0503020204020204" pitchFamily="34" charset="-122"/>
              </a:rPr>
              <a:t>），那么这个糖节点与其子节点构成一个二糖</a:t>
            </a:r>
            <a:r>
              <a:rPr lang="en-US" altLang="zh-CN" sz="1200" b="0" i="0">
                <a:solidFill>
                  <a:srgbClr val="111111"/>
                </a:solidFill>
                <a:latin typeface="微软雅黑" panose="020B0503020204020204" pitchFamily="34" charset="-122"/>
                <a:ea typeface="微软雅黑" panose="020B0503020204020204" pitchFamily="34" charset="-122"/>
              </a:rPr>
              <a:t>   </a:t>
            </a:r>
          </a:p>
          <a:p>
            <a:pPr marL="0" indent="0">
              <a:lnSpc>
                <a:spcPct val="130000"/>
              </a:lnSpc>
            </a:pPr>
            <a:r>
              <a:rPr lang="zh-CN" altLang="en-US" sz="1200" b="0" i="0">
                <a:solidFill>
                  <a:srgbClr val="111111"/>
                </a:solidFill>
                <a:latin typeface="微软雅黑" panose="020B0503020204020204" pitchFamily="34" charset="-122"/>
                <a:ea typeface="微软雅黑" panose="020B0503020204020204" pitchFamily="34" charset="-122"/>
              </a:rPr>
              <a:t>三糖：从右向左判断每个糖节点的子节点情况，如果有子节点（</a:t>
            </a:r>
            <a:r>
              <a:rPr lang="en-US" altLang="zh-CN" sz="1200" b="0" i="0">
                <a:solidFill>
                  <a:srgbClr val="111111"/>
                </a:solidFill>
                <a:latin typeface="微软雅黑" panose="020B0503020204020204" pitchFamily="34" charset="-122"/>
                <a:ea typeface="微软雅黑" panose="020B0503020204020204" pitchFamily="34" charset="-122"/>
              </a:rPr>
              <a:t>&gt;=1</a:t>
            </a:r>
            <a:r>
              <a:rPr lang="zh-CN" altLang="en-US" sz="1200" b="0" i="0">
                <a:solidFill>
                  <a:srgbClr val="111111"/>
                </a:solidFill>
                <a:latin typeface="微软雅黑" panose="020B0503020204020204" pitchFamily="34" charset="-122"/>
                <a:ea typeface="微软雅黑" panose="020B0503020204020204" pitchFamily="34" charset="-122"/>
              </a:rPr>
              <a:t>）</a:t>
            </a:r>
            <a:r>
              <a:rPr lang="en-US" altLang="zh-CN" sz="1200" b="0" i="0">
                <a:solidFill>
                  <a:srgbClr val="111111"/>
                </a:solidFill>
                <a:latin typeface="微软雅黑" panose="020B0503020204020204" pitchFamily="34" charset="-122"/>
                <a:ea typeface="微软雅黑" panose="020B0503020204020204" pitchFamily="34" charset="-122"/>
              </a:rPr>
              <a:t>,</a:t>
            </a:r>
            <a:r>
              <a:rPr lang="zh-CN" altLang="en-US" sz="1200" b="0" i="0">
                <a:solidFill>
                  <a:srgbClr val="111111"/>
                </a:solidFill>
                <a:latin typeface="微软雅黑" panose="020B0503020204020204" pitchFamily="34" charset="-122"/>
                <a:ea typeface="微软雅黑" panose="020B0503020204020204" pitchFamily="34" charset="-122"/>
              </a:rPr>
              <a:t>并且该子节点也有子节点（</a:t>
            </a:r>
            <a:r>
              <a:rPr lang="en-US" altLang="zh-CN" sz="1200" b="0" i="0">
                <a:solidFill>
                  <a:srgbClr val="111111"/>
                </a:solidFill>
                <a:latin typeface="微软雅黑" panose="020B0503020204020204" pitchFamily="34" charset="-122"/>
                <a:ea typeface="微软雅黑" panose="020B0503020204020204" pitchFamily="34" charset="-122"/>
              </a:rPr>
              <a:t>&gt;=1</a:t>
            </a:r>
            <a:r>
              <a:rPr lang="zh-CN" altLang="en-US" sz="1200" b="0" i="0">
                <a:solidFill>
                  <a:srgbClr val="111111"/>
                </a:solidFill>
                <a:latin typeface="微软雅黑" panose="020B0503020204020204" pitchFamily="34" charset="-122"/>
                <a:ea typeface="微软雅黑" panose="020B0503020204020204" pitchFamily="34" charset="-122"/>
              </a:rPr>
              <a:t>）</a:t>
            </a:r>
            <a:r>
              <a:rPr lang="en-US" altLang="zh-CN" sz="1200" b="0" i="0">
                <a:solidFill>
                  <a:srgbClr val="111111"/>
                </a:solidFill>
                <a:latin typeface="微软雅黑" panose="020B0503020204020204" pitchFamily="34" charset="-122"/>
                <a:ea typeface="微软雅黑" panose="020B0503020204020204" pitchFamily="34" charset="-122"/>
              </a:rPr>
              <a:t>,</a:t>
            </a:r>
            <a:r>
              <a:rPr lang="zh-CN" altLang="en-US" sz="1200" b="0" i="0">
                <a:solidFill>
                  <a:srgbClr val="111111"/>
                </a:solidFill>
                <a:latin typeface="微软雅黑" panose="020B0503020204020204" pitchFamily="34" charset="-122"/>
                <a:ea typeface="微软雅黑" panose="020B0503020204020204" pitchFamily="34" charset="-122"/>
              </a:rPr>
              <a:t>那么这三个糖可以构成一个三糖。</a:t>
            </a:r>
          </a:p>
          <a:p>
            <a:pPr marL="0" indent="0">
              <a:lnSpc>
                <a:spcPct val="130000"/>
              </a:lnSpc>
            </a:pPr>
            <a:r>
              <a:rPr lang="zh-CN" altLang="en-US" sz="1200" b="0" i="0">
                <a:solidFill>
                  <a:srgbClr val="111111"/>
                </a:solidFill>
                <a:latin typeface="微软雅黑" panose="020B0503020204020204" pitchFamily="34" charset="-122"/>
                <a:ea typeface="微软雅黑" panose="020B0503020204020204" pitchFamily="34" charset="-122"/>
              </a:rPr>
              <a:t>在进行上面处理时，也要注意每种单糖的</a:t>
            </a:r>
            <a:r>
              <a:rPr lang="en-US" altLang="zh-CN" sz="1200" b="0" i="0">
                <a:solidFill>
                  <a:srgbClr val="111111"/>
                </a:solidFill>
                <a:latin typeface="微软雅黑" panose="020B0503020204020204" pitchFamily="34" charset="-122"/>
                <a:ea typeface="微软雅黑" panose="020B0503020204020204" pitchFamily="34" charset="-122"/>
              </a:rPr>
              <a:t>α</a:t>
            </a:r>
            <a:r>
              <a:rPr lang="zh-CN" altLang="en-US" sz="1200" b="0" i="0">
                <a:solidFill>
                  <a:srgbClr val="111111"/>
                </a:solidFill>
                <a:latin typeface="微软雅黑" panose="020B0503020204020204" pitchFamily="34" charset="-122"/>
                <a:ea typeface="微软雅黑" panose="020B0503020204020204" pitchFamily="34" charset="-122"/>
              </a:rPr>
              <a:t>，</a:t>
            </a:r>
            <a:r>
              <a:rPr lang="en-US" altLang="zh-CN" sz="1200" b="0" i="0">
                <a:solidFill>
                  <a:srgbClr val="111111"/>
                </a:solidFill>
                <a:latin typeface="微软雅黑" panose="020B0503020204020204" pitchFamily="34" charset="-122"/>
                <a:ea typeface="微软雅黑" panose="020B0503020204020204" pitchFamily="34" charset="-122"/>
              </a:rPr>
              <a:t>β</a:t>
            </a:r>
            <a:r>
              <a:rPr lang="zh-CN" altLang="en-US" sz="1200" b="0" i="0">
                <a:solidFill>
                  <a:srgbClr val="111111"/>
                </a:solidFill>
                <a:latin typeface="微软雅黑" panose="020B0503020204020204" pitchFamily="34" charset="-122"/>
                <a:ea typeface="微软雅黑" panose="020B0503020204020204" pitchFamily="34" charset="-122"/>
              </a:rPr>
              <a:t>构象，储存在</a:t>
            </a:r>
            <a:r>
              <a:rPr lang="en-US" altLang="zh-CN" sz="1200" b="0" i="0">
                <a:solidFill>
                  <a:srgbClr val="111111"/>
                </a:solidFill>
                <a:latin typeface="微软雅黑" panose="020B0503020204020204" pitchFamily="34" charset="-122"/>
                <a:ea typeface="微软雅黑" panose="020B0503020204020204" pitchFamily="34" charset="-122"/>
              </a:rPr>
              <a:t>anomer_keys</a:t>
            </a:r>
            <a:r>
              <a:rPr lang="zh-CN" altLang="en-US" sz="1200" b="0" i="0">
                <a:solidFill>
                  <a:srgbClr val="111111"/>
                </a:solidFill>
                <a:latin typeface="微软雅黑" panose="020B0503020204020204" pitchFamily="34" charset="-122"/>
                <a:ea typeface="微软雅黑" panose="020B0503020204020204" pitchFamily="34" charset="-122"/>
              </a:rPr>
              <a:t>字典中。</a:t>
            </a:r>
            <a:r>
              <a:rPr lang="en-US" altLang="zh-CN" sz="1200" b="0" i="0">
                <a:solidFill>
                  <a:srgbClr val="111111"/>
                </a:solidFill>
                <a:latin typeface="微软雅黑" panose="020B0503020204020204" pitchFamily="34" charset="-122"/>
                <a:ea typeface="微软雅黑" panose="020B0503020204020204" pitchFamily="34" charset="-122"/>
              </a:rPr>
              <a:t>                  </a:t>
            </a:r>
          </a:p>
        </p:txBody>
      </p:sp>
      <p:sp>
        <p:nvSpPr>
          <p:cNvPr id="34" name="文本框 33"/>
          <p:cNvSpPr txBox="1"/>
          <p:nvPr/>
        </p:nvSpPr>
        <p:spPr>
          <a:xfrm>
            <a:off x="2895600" y="3181350"/>
            <a:ext cx="521970" cy="245110"/>
          </a:xfrm>
          <a:prstGeom prst="rect">
            <a:avLst/>
          </a:prstGeom>
          <a:noFill/>
        </p:spPr>
        <p:txBody>
          <a:bodyPr wrap="square" rtlCol="0">
            <a:spAutoFit/>
          </a:bodyPr>
          <a:lstStyle/>
          <a:p>
            <a:r>
              <a:rPr lang="en-US" altLang="zh-CN" sz="1000"/>
              <a:t>α2-6</a:t>
            </a:r>
          </a:p>
        </p:txBody>
      </p:sp>
      <p:sp>
        <p:nvSpPr>
          <p:cNvPr id="35" name="文本框 34"/>
          <p:cNvSpPr txBox="1"/>
          <p:nvPr/>
        </p:nvSpPr>
        <p:spPr>
          <a:xfrm>
            <a:off x="3556000" y="3164205"/>
            <a:ext cx="521970" cy="245110"/>
          </a:xfrm>
          <a:prstGeom prst="rect">
            <a:avLst/>
          </a:prstGeom>
          <a:noFill/>
        </p:spPr>
        <p:txBody>
          <a:bodyPr wrap="square" rtlCol="0">
            <a:spAutoFit/>
          </a:bodyPr>
          <a:lstStyle/>
          <a:p>
            <a:r>
              <a:rPr lang="en-US" altLang="zh-CN" sz="1000"/>
              <a:t>β1-4</a:t>
            </a:r>
          </a:p>
        </p:txBody>
      </p:sp>
      <p:sp>
        <p:nvSpPr>
          <p:cNvPr id="36" name="文本框 35"/>
          <p:cNvSpPr txBox="1"/>
          <p:nvPr/>
        </p:nvSpPr>
        <p:spPr>
          <a:xfrm>
            <a:off x="4184015" y="3194050"/>
            <a:ext cx="521970" cy="245110"/>
          </a:xfrm>
          <a:prstGeom prst="rect">
            <a:avLst/>
          </a:prstGeom>
          <a:noFill/>
        </p:spPr>
        <p:txBody>
          <a:bodyPr wrap="square" rtlCol="0">
            <a:spAutoFit/>
          </a:bodyPr>
          <a:lstStyle/>
          <a:p>
            <a:r>
              <a:rPr lang="en-US" altLang="zh-CN" sz="1000"/>
              <a:t>β1-2</a:t>
            </a:r>
          </a:p>
        </p:txBody>
      </p:sp>
      <p:sp>
        <p:nvSpPr>
          <p:cNvPr id="37" name="文本框 36"/>
          <p:cNvSpPr txBox="1"/>
          <p:nvPr/>
        </p:nvSpPr>
        <p:spPr>
          <a:xfrm>
            <a:off x="4742815" y="3194050"/>
            <a:ext cx="521970" cy="245110"/>
          </a:xfrm>
          <a:prstGeom prst="rect">
            <a:avLst/>
          </a:prstGeom>
          <a:noFill/>
        </p:spPr>
        <p:txBody>
          <a:bodyPr wrap="square" rtlCol="0">
            <a:spAutoFit/>
          </a:bodyPr>
          <a:lstStyle/>
          <a:p>
            <a:r>
              <a:rPr lang="en-US" altLang="zh-CN" sz="1000"/>
              <a:t>α1-3</a:t>
            </a:r>
          </a:p>
        </p:txBody>
      </p:sp>
      <p:sp>
        <p:nvSpPr>
          <p:cNvPr id="38" name="文本框 37"/>
          <p:cNvSpPr txBox="1"/>
          <p:nvPr/>
        </p:nvSpPr>
        <p:spPr>
          <a:xfrm>
            <a:off x="5301615" y="3018790"/>
            <a:ext cx="521970" cy="245110"/>
          </a:xfrm>
          <a:prstGeom prst="rect">
            <a:avLst/>
          </a:prstGeom>
          <a:noFill/>
        </p:spPr>
        <p:txBody>
          <a:bodyPr wrap="square" rtlCol="0">
            <a:spAutoFit/>
          </a:bodyPr>
          <a:lstStyle/>
          <a:p>
            <a:r>
              <a:rPr lang="en-US" altLang="zh-CN" sz="1000"/>
              <a:t>α1-6</a:t>
            </a:r>
          </a:p>
        </p:txBody>
      </p:sp>
      <p:sp>
        <p:nvSpPr>
          <p:cNvPr id="39" name="文本框 38"/>
          <p:cNvSpPr txBox="1"/>
          <p:nvPr/>
        </p:nvSpPr>
        <p:spPr>
          <a:xfrm>
            <a:off x="5413375" y="3181350"/>
            <a:ext cx="521970" cy="245110"/>
          </a:xfrm>
          <a:prstGeom prst="rect">
            <a:avLst/>
          </a:prstGeom>
          <a:noFill/>
        </p:spPr>
        <p:txBody>
          <a:bodyPr wrap="square" rtlCol="0">
            <a:spAutoFit/>
          </a:bodyPr>
          <a:lstStyle/>
          <a:p>
            <a:r>
              <a:rPr lang="en-US" altLang="zh-CN" sz="1000"/>
              <a:t>β1-4</a:t>
            </a:r>
          </a:p>
        </p:txBody>
      </p:sp>
      <p:sp>
        <p:nvSpPr>
          <p:cNvPr id="40" name="文本框 39"/>
          <p:cNvSpPr txBox="1"/>
          <p:nvPr/>
        </p:nvSpPr>
        <p:spPr>
          <a:xfrm>
            <a:off x="5960110" y="3173730"/>
            <a:ext cx="521970" cy="245110"/>
          </a:xfrm>
          <a:prstGeom prst="rect">
            <a:avLst/>
          </a:prstGeom>
          <a:noFill/>
        </p:spPr>
        <p:txBody>
          <a:bodyPr wrap="square" rtlCol="0">
            <a:spAutoFit/>
          </a:bodyPr>
          <a:lstStyle/>
          <a:p>
            <a:r>
              <a:rPr lang="en-US" altLang="zh-CN" sz="1000"/>
              <a:t>β1-4</a:t>
            </a:r>
          </a:p>
        </p:txBody>
      </p:sp>
      <p:sp>
        <p:nvSpPr>
          <p:cNvPr id="41" name="菱形 40"/>
          <p:cNvSpPr/>
          <p:nvPr/>
        </p:nvSpPr>
        <p:spPr>
          <a:xfrm>
            <a:off x="7269480" y="1905000"/>
            <a:ext cx="323850" cy="328930"/>
          </a:xfrm>
          <a:prstGeom prst="diamond">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2" name="文本框 41"/>
          <p:cNvSpPr txBox="1"/>
          <p:nvPr/>
        </p:nvSpPr>
        <p:spPr>
          <a:xfrm>
            <a:off x="7667625" y="1905000"/>
            <a:ext cx="1061085" cy="306705"/>
          </a:xfrm>
          <a:prstGeom prst="rect">
            <a:avLst/>
          </a:prstGeom>
          <a:noFill/>
        </p:spPr>
        <p:txBody>
          <a:bodyPr wrap="square" rtlCol="0" anchor="t">
            <a:spAutoFit/>
          </a:bodyPr>
          <a:lstStyle/>
          <a:p>
            <a:r>
              <a:rPr lang="zh-CN" altLang="en-US" sz="1400">
                <a:sym typeface="+mn-ea"/>
              </a:rPr>
              <a:t>Neu5Ac</a:t>
            </a:r>
          </a:p>
        </p:txBody>
      </p:sp>
      <p:sp>
        <p:nvSpPr>
          <p:cNvPr id="44" name="椭圆 43"/>
          <p:cNvSpPr/>
          <p:nvPr/>
        </p:nvSpPr>
        <p:spPr>
          <a:xfrm>
            <a:off x="7269480" y="2402205"/>
            <a:ext cx="273685" cy="264795"/>
          </a:xfrm>
          <a:prstGeom prst="ellipse">
            <a:avLst/>
          </a:prstGeom>
          <a:solidFill>
            <a:srgbClr val="FFFF00"/>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5" name="文本框 44"/>
          <p:cNvSpPr txBox="1"/>
          <p:nvPr/>
        </p:nvSpPr>
        <p:spPr>
          <a:xfrm>
            <a:off x="7807960" y="2402205"/>
            <a:ext cx="624205" cy="306705"/>
          </a:xfrm>
          <a:prstGeom prst="rect">
            <a:avLst/>
          </a:prstGeom>
          <a:noFill/>
        </p:spPr>
        <p:txBody>
          <a:bodyPr wrap="square" rtlCol="0" anchor="t">
            <a:spAutoFit/>
          </a:bodyPr>
          <a:lstStyle/>
          <a:p>
            <a:r>
              <a:rPr lang="zh-CN" altLang="en-US" sz="1400">
                <a:sym typeface="+mn-ea"/>
              </a:rPr>
              <a:t>Gal</a:t>
            </a:r>
          </a:p>
        </p:txBody>
      </p:sp>
      <p:sp>
        <p:nvSpPr>
          <p:cNvPr id="46" name="矩形 45"/>
          <p:cNvSpPr/>
          <p:nvPr/>
        </p:nvSpPr>
        <p:spPr>
          <a:xfrm>
            <a:off x="7319645" y="2873375"/>
            <a:ext cx="273685" cy="238760"/>
          </a:xfrm>
          <a:prstGeom prst="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7" name="文本框 46"/>
          <p:cNvSpPr txBox="1"/>
          <p:nvPr/>
        </p:nvSpPr>
        <p:spPr>
          <a:xfrm>
            <a:off x="7820025" y="2825115"/>
            <a:ext cx="975360" cy="306705"/>
          </a:xfrm>
          <a:prstGeom prst="rect">
            <a:avLst/>
          </a:prstGeom>
          <a:noFill/>
        </p:spPr>
        <p:txBody>
          <a:bodyPr wrap="square" rtlCol="0" anchor="t">
            <a:spAutoFit/>
          </a:bodyPr>
          <a:lstStyle/>
          <a:p>
            <a:r>
              <a:rPr lang="zh-CN" altLang="en-US" sz="1400">
                <a:sym typeface="+mn-ea"/>
              </a:rPr>
              <a:t>GlcNAc</a:t>
            </a:r>
          </a:p>
        </p:txBody>
      </p:sp>
      <p:sp>
        <p:nvSpPr>
          <p:cNvPr id="48" name="椭圆 47"/>
          <p:cNvSpPr/>
          <p:nvPr/>
        </p:nvSpPr>
        <p:spPr>
          <a:xfrm>
            <a:off x="7317740" y="3297555"/>
            <a:ext cx="281940" cy="25590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9" name="文本框 48"/>
          <p:cNvSpPr txBox="1"/>
          <p:nvPr/>
        </p:nvSpPr>
        <p:spPr>
          <a:xfrm>
            <a:off x="7931150" y="3248025"/>
            <a:ext cx="548640" cy="306705"/>
          </a:xfrm>
          <a:prstGeom prst="rect">
            <a:avLst/>
          </a:prstGeom>
          <a:noFill/>
        </p:spPr>
        <p:txBody>
          <a:bodyPr wrap="square" rtlCol="0" anchor="t">
            <a:spAutoFit/>
          </a:bodyPr>
          <a:lstStyle/>
          <a:p>
            <a:r>
              <a:rPr lang="zh-CN" altLang="en-US" sz="1400">
                <a:sym typeface="+mn-ea"/>
              </a:rPr>
              <a:t>Man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344" y="316014"/>
            <a:ext cx="3999388" cy="414020"/>
          </a:xfrm>
          <a:prstGeom prst="rect">
            <a:avLst/>
          </a:prstGeom>
          <a:noFill/>
        </p:spPr>
        <p:txBody>
          <a:bodyPr wrap="square" rtlCol="0">
            <a:spAutoFit/>
          </a:bodyPr>
          <a:lstStyle/>
          <a:p>
            <a:r>
              <a:rPr lang="zh-CN" altLang="en-US" sz="2100" b="1" kern="0" spc="225" dirty="0">
                <a:solidFill>
                  <a:schemeClr val="accent1"/>
                </a:solidFill>
                <a:latin typeface="微软雅黑" panose="020B0503020204020204" pitchFamily="34" charset="-122"/>
                <a:ea typeface="微软雅黑" panose="020B0503020204020204" pitchFamily="34" charset="-122"/>
                <a:cs typeface="Cambria" panose="02040503050406030204" charset="0"/>
                <a:sym typeface="+mn-ea"/>
              </a:rPr>
              <a:t>寡糖序列特征提取</a:t>
            </a: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11</a:t>
            </a:fld>
            <a:endParaRPr lang="zh-CN" altLang="en-US" sz="825"/>
          </a:p>
        </p:txBody>
      </p:sp>
      <p:sp>
        <p:nvSpPr>
          <p:cNvPr id="4" name="文本框 3"/>
          <p:cNvSpPr txBox="1"/>
          <p:nvPr/>
        </p:nvSpPr>
        <p:spPr>
          <a:xfrm>
            <a:off x="283777" y="893061"/>
            <a:ext cx="7052554" cy="368300"/>
          </a:xfrm>
          <a:prstGeom prst="rect">
            <a:avLst/>
          </a:prstGeom>
          <a:noFill/>
        </p:spPr>
        <p:txBody>
          <a:bodyPr wrap="square" rtlCol="0">
            <a:spAutoFit/>
          </a:bodyPr>
          <a:lstStyle/>
          <a:p>
            <a:r>
              <a:rPr lang="en-US" altLang="zh-CN" b="1" dirty="0">
                <a:latin typeface="微软雅黑" panose="020B0503020204020204" pitchFamily="34" charset="-122"/>
                <a:ea typeface="微软雅黑" panose="020B0503020204020204" pitchFamily="34" charset="-122"/>
              </a:rPr>
              <a:t>3.</a:t>
            </a:r>
            <a:r>
              <a:rPr lang="zh-CN" altLang="en-US" b="1" dirty="0">
                <a:latin typeface="微软雅黑" panose="020B0503020204020204" pitchFamily="34" charset="-122"/>
                <a:ea typeface="微软雅黑" panose="020B0503020204020204" pitchFamily="34" charset="-122"/>
              </a:rPr>
              <a:t>寡糖特征提取的结果</a:t>
            </a:r>
          </a:p>
        </p:txBody>
      </p:sp>
      <p:pic>
        <p:nvPicPr>
          <p:cNvPr id="13" name="图片 12"/>
          <p:cNvPicPr>
            <a:picLocks noChangeAspect="1"/>
          </p:cNvPicPr>
          <p:nvPr/>
        </p:nvPicPr>
        <p:blipFill>
          <a:blip r:embed="rId3"/>
          <a:stretch>
            <a:fillRect/>
          </a:stretch>
        </p:blipFill>
        <p:spPr>
          <a:xfrm>
            <a:off x="341630" y="1499235"/>
            <a:ext cx="8324215" cy="412305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16722" r="16722" b="9445"/>
          <a:stretch>
            <a:fillRect/>
          </a:stretch>
        </p:blipFill>
        <p:spPr>
          <a:xfrm>
            <a:off x="0" y="2200275"/>
            <a:ext cx="9144000" cy="4657725"/>
          </a:xfrm>
          <a:prstGeom prst="rect">
            <a:avLst/>
          </a:prstGeom>
        </p:spPr>
      </p:pic>
      <p:sp>
        <p:nvSpPr>
          <p:cNvPr id="6" name="矩形 5"/>
          <p:cNvSpPr/>
          <p:nvPr/>
        </p:nvSpPr>
        <p:spPr>
          <a:xfrm>
            <a:off x="0" y="1714500"/>
            <a:ext cx="9144000" cy="5143500"/>
          </a:xfrm>
          <a:prstGeom prst="rect">
            <a:avLst/>
          </a:prstGeom>
          <a:gradFill>
            <a:gsLst>
              <a:gs pos="10000">
                <a:schemeClr val="bg1"/>
              </a:gs>
              <a:gs pos="100000">
                <a:schemeClr val="bg1">
                  <a:alpha val="0"/>
                </a:schemeClr>
              </a:gs>
              <a:gs pos="48000">
                <a:schemeClr val="bg1">
                  <a:alpha val="50000"/>
                </a:schemeClr>
              </a:gs>
            </a:gsLst>
            <a:lin ang="5400000" scaled="1"/>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latin typeface="等线" panose="02010600030101010101" pitchFamily="2" charset="-122"/>
              <a:ea typeface="等线" panose="02010600030101010101" pitchFamily="2" charset="-122"/>
            </a:endParaRPr>
          </a:p>
        </p:txBody>
      </p:sp>
      <p:grpSp>
        <p:nvGrpSpPr>
          <p:cNvPr id="7" name="组合 6"/>
          <p:cNvGrpSpPr/>
          <p:nvPr/>
        </p:nvGrpSpPr>
        <p:grpSpPr>
          <a:xfrm>
            <a:off x="57522" y="1940239"/>
            <a:ext cx="8940800" cy="1469390"/>
            <a:chOff x="76697" y="1278885"/>
            <a:chExt cx="11921065" cy="1959187"/>
          </a:xfrm>
        </p:grpSpPr>
        <p:grpSp>
          <p:nvGrpSpPr>
            <p:cNvPr id="3" name="组合 2"/>
            <p:cNvGrpSpPr/>
            <p:nvPr/>
          </p:nvGrpSpPr>
          <p:grpSpPr>
            <a:xfrm>
              <a:off x="76697" y="1278885"/>
              <a:ext cx="11921065" cy="1959187"/>
              <a:chOff x="550480" y="1418585"/>
              <a:chExt cx="11921065" cy="1959187"/>
            </a:xfrm>
          </p:grpSpPr>
          <p:sp>
            <p:nvSpPr>
              <p:cNvPr id="8" name="文本框 7"/>
              <p:cNvSpPr txBox="1"/>
              <p:nvPr/>
            </p:nvSpPr>
            <p:spPr>
              <a:xfrm>
                <a:off x="550480" y="2332985"/>
                <a:ext cx="11921065" cy="104478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500" b="1" i="0" u="none" strike="noStrike" kern="1200" cap="none" spc="2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蛋白质和寡糖</a:t>
                </a:r>
                <a:r>
                  <a:rPr kumimoji="0" lang="en-US" altLang="zh-CN" sz="4500" b="1" i="0" u="none" strike="noStrike" kern="1200" cap="none" spc="2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Rfu</a:t>
                </a:r>
                <a:r>
                  <a:rPr kumimoji="0" lang="zh-CN" altLang="en-US" sz="4500" b="1" i="0" u="none" strike="noStrike" kern="1200" cap="none" spc="2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值的均一化</a:t>
                </a:r>
              </a:p>
            </p:txBody>
          </p:sp>
          <p:sp>
            <p:nvSpPr>
              <p:cNvPr id="10" name="文本框 9"/>
              <p:cNvSpPr txBox="1"/>
              <p:nvPr/>
            </p:nvSpPr>
            <p:spPr>
              <a:xfrm>
                <a:off x="5393018" y="1418585"/>
                <a:ext cx="2353530" cy="61383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1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PART 0</a:t>
                </a:r>
                <a:r>
                  <a:rPr lang="en-US" altLang="zh-CN" sz="2400" spc="100" dirty="0">
                    <a:solidFill>
                      <a:schemeClr val="accent1"/>
                    </a:solidFill>
                    <a:latin typeface="微软雅黑" panose="020B0503020204020204" pitchFamily="34" charset="-122"/>
                    <a:ea typeface="微软雅黑" panose="020B0503020204020204" pitchFamily="34" charset="-122"/>
                  </a:rPr>
                  <a:t>3</a:t>
                </a:r>
                <a:endParaRPr kumimoji="0" lang="zh-CN" altLang="en-US" sz="2400" b="0" i="0" u="none" strike="noStrike" kern="1200" cap="none" spc="1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grpSp>
        <p:cxnSp>
          <p:nvCxnSpPr>
            <p:cNvPr id="4" name="直接连接符 3"/>
            <p:cNvCxnSpPr/>
            <p:nvPr/>
          </p:nvCxnSpPr>
          <p:spPr>
            <a:xfrm>
              <a:off x="5924550" y="2006600"/>
              <a:ext cx="3429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610" y="316230"/>
            <a:ext cx="4302760" cy="414020"/>
          </a:xfrm>
          <a:prstGeom prst="rect">
            <a:avLst/>
          </a:prstGeom>
          <a:noFill/>
        </p:spPr>
        <p:txBody>
          <a:bodyPr wrap="square" rtlCol="0">
            <a:spAutoFit/>
          </a:bodyPr>
          <a:lstStyle/>
          <a:p>
            <a:r>
              <a:rPr lang="zh-CN" altLang="en-US" sz="2100" b="1" spc="100" dirty="0">
                <a:solidFill>
                  <a:schemeClr val="accent1"/>
                </a:solidFill>
                <a:latin typeface="微软雅黑" panose="020B0503020204020204" pitchFamily="34" charset="-122"/>
                <a:ea typeface="微软雅黑" panose="020B0503020204020204" pitchFamily="34" charset="-122"/>
              </a:rPr>
              <a:t>蛋白质和寡糖</a:t>
            </a:r>
            <a:r>
              <a:rPr lang="en-US" altLang="zh-CN" sz="2100" b="1" spc="100" dirty="0">
                <a:solidFill>
                  <a:schemeClr val="accent1"/>
                </a:solidFill>
                <a:latin typeface="微软雅黑" panose="020B0503020204020204" pitchFamily="34" charset="-122"/>
                <a:ea typeface="微软雅黑" panose="020B0503020204020204" pitchFamily="34" charset="-122"/>
              </a:rPr>
              <a:t>Rfu</a:t>
            </a:r>
            <a:r>
              <a:rPr lang="zh-CN" altLang="en-US" sz="2100" b="1" spc="100" dirty="0">
                <a:solidFill>
                  <a:schemeClr val="accent1"/>
                </a:solidFill>
                <a:latin typeface="微软雅黑" panose="020B0503020204020204" pitchFamily="34" charset="-122"/>
                <a:ea typeface="微软雅黑" panose="020B0503020204020204" pitchFamily="34" charset="-122"/>
              </a:rPr>
              <a:t>值的均一化</a:t>
            </a: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13</a:t>
            </a:fld>
            <a:endParaRPr lang="zh-CN" altLang="en-US" sz="825"/>
          </a:p>
        </p:txBody>
      </p:sp>
      <p:sp>
        <p:nvSpPr>
          <p:cNvPr id="7" name="文本框 6"/>
          <p:cNvSpPr txBox="1"/>
          <p:nvPr/>
        </p:nvSpPr>
        <p:spPr>
          <a:xfrm>
            <a:off x="426085" y="1438910"/>
            <a:ext cx="7348220" cy="3267075"/>
          </a:xfrm>
          <a:prstGeom prst="rect">
            <a:avLst/>
          </a:prstGeom>
        </p:spPr>
        <p:txBody>
          <a:bodyPr wrap="square">
            <a:noAutofit/>
          </a:bodyPr>
          <a:lstStyle/>
          <a:p>
            <a:pPr marL="0" indent="0">
              <a:lnSpc>
                <a:spcPct val="150000"/>
              </a:lnSpc>
              <a:spcAft>
                <a:spcPct val="0"/>
              </a:spcAft>
              <a:buNone/>
            </a:pPr>
            <a:r>
              <a:rPr lang="en-US" altLang="zh-CN" sz="1600" b="0" i="0">
                <a:solidFill>
                  <a:srgbClr val="111111"/>
                </a:solidFill>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600" b="0" i="0">
                <a:solidFill>
                  <a:srgbClr val="111111"/>
                </a:solidFill>
                <a:latin typeface="微软雅黑" panose="020B0503020204020204" pitchFamily="34" charset="-122"/>
                <a:ea typeface="微软雅黑" panose="020B0503020204020204" pitchFamily="34" charset="-122"/>
                <a:cs typeface="微软雅黑" panose="020B0503020204020204" pitchFamily="34" charset="-122"/>
              </a:rPr>
              <a:t>）消除量纲差异：不同的亲和力数据可能具有不同的量纲和范围。均一化可以将所有数据缩放到相同的范围内，使得不同特征之间的比较更加合理。</a:t>
            </a:r>
          </a:p>
          <a:p>
            <a:pPr marL="0" indent="0">
              <a:lnSpc>
                <a:spcPct val="150000"/>
              </a:lnSpc>
              <a:spcAft>
                <a:spcPct val="0"/>
              </a:spcAft>
              <a:buNone/>
            </a:pPr>
            <a:r>
              <a:rPr lang="en-US" altLang="zh-CN" sz="1600" b="0" i="0">
                <a:solidFill>
                  <a:srgbClr val="111111"/>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600" b="0" i="0">
                <a:solidFill>
                  <a:srgbClr val="111111"/>
                </a:solidFill>
                <a:latin typeface="微软雅黑" panose="020B0503020204020204" pitchFamily="34" charset="-122"/>
                <a:ea typeface="微软雅黑" panose="020B0503020204020204" pitchFamily="34" charset="-122"/>
                <a:cs typeface="微软雅黑" panose="020B0503020204020204" pitchFamily="34" charset="-122"/>
              </a:rPr>
              <a:t>）提高模型性能：均一化可以提高机器学习模型的性能。许多机器学习算法（如梯度下降法）对数据的尺度非常敏感，均一化可以加速收敛，提高模型的准确性和稳定性。</a:t>
            </a:r>
          </a:p>
          <a:p>
            <a:pPr marL="0" indent="0">
              <a:lnSpc>
                <a:spcPct val="150000"/>
              </a:lnSpc>
              <a:spcAft>
                <a:spcPct val="0"/>
              </a:spcAft>
              <a:buNone/>
            </a:pPr>
            <a:r>
              <a:rPr lang="en-US" altLang="zh-CN" sz="1600" b="0" i="0">
                <a:solidFill>
                  <a:srgbClr val="111111"/>
                </a:solidFill>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1600" b="0" i="0">
                <a:solidFill>
                  <a:srgbClr val="111111"/>
                </a:solidFill>
                <a:latin typeface="微软雅黑" panose="020B0503020204020204" pitchFamily="34" charset="-122"/>
                <a:ea typeface="微软雅黑" panose="020B0503020204020204" pitchFamily="34" charset="-122"/>
                <a:cs typeface="微软雅黑" panose="020B0503020204020204" pitchFamily="34" charset="-122"/>
              </a:rPr>
              <a:t>）减少偏差：均一化可以减少由于数据尺度不同而引入的偏差，确保每个特征在模型训练过程中具有相同的重要性。</a:t>
            </a:r>
          </a:p>
          <a:p>
            <a:pPr marL="0" indent="0">
              <a:lnSpc>
                <a:spcPct val="150000"/>
              </a:lnSpc>
              <a:spcAft>
                <a:spcPct val="0"/>
              </a:spcAft>
              <a:buNone/>
            </a:pPr>
            <a:r>
              <a:rPr lang="en-US" altLang="zh-CN" sz="1600" b="0" i="0">
                <a:solidFill>
                  <a:srgbClr val="111111"/>
                </a:solidFill>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1600" b="0" i="0">
                <a:solidFill>
                  <a:srgbClr val="111111"/>
                </a:solidFill>
                <a:latin typeface="微软雅黑" panose="020B0503020204020204" pitchFamily="34" charset="-122"/>
                <a:ea typeface="微软雅黑" panose="020B0503020204020204" pitchFamily="34" charset="-122"/>
                <a:cs typeface="微软雅黑" panose="020B0503020204020204" pitchFamily="34" charset="-122"/>
              </a:rPr>
              <a:t>）数据一致性：均一化可以提高数据的一致性，使得不同实验条件下获得的数据可以更好地整合和比较。</a:t>
            </a:r>
          </a:p>
          <a:p>
            <a:pPr marL="0" indent="0">
              <a:lnSpc>
                <a:spcPct val="150000"/>
              </a:lnSpc>
              <a:spcAft>
                <a:spcPct val="0"/>
              </a:spcAft>
              <a:buNone/>
            </a:pPr>
            <a:r>
              <a:rPr lang="en-US" altLang="zh-CN" sz="1600" b="0" i="0">
                <a:solidFill>
                  <a:srgbClr val="111111"/>
                </a:solidFill>
                <a:latin typeface="微软雅黑" panose="020B0503020204020204" pitchFamily="34" charset="-122"/>
                <a:ea typeface="微软雅黑" panose="020B0503020204020204" pitchFamily="34" charset="-122"/>
                <a:cs typeface="微软雅黑" panose="020B0503020204020204" pitchFamily="34" charset="-122"/>
              </a:rPr>
              <a:t>5</a:t>
            </a:r>
            <a:r>
              <a:rPr lang="zh-CN" altLang="en-US" sz="1600" b="0" i="0">
                <a:solidFill>
                  <a:srgbClr val="111111"/>
                </a:solidFill>
                <a:latin typeface="微软雅黑" panose="020B0503020204020204" pitchFamily="34" charset="-122"/>
                <a:ea typeface="微软雅黑" panose="020B0503020204020204" pitchFamily="34" charset="-122"/>
                <a:cs typeface="微软雅黑" panose="020B0503020204020204" pitchFamily="34" charset="-122"/>
              </a:rPr>
              <a:t>）防止数值溢出：在计算过程中，未均一化的数据可能会导致数值溢出或下溢，影响计算的准确性和稳定性。</a:t>
            </a:r>
          </a:p>
        </p:txBody>
      </p:sp>
      <p:sp>
        <p:nvSpPr>
          <p:cNvPr id="12" name="文本框 11"/>
          <p:cNvSpPr txBox="1"/>
          <p:nvPr/>
        </p:nvSpPr>
        <p:spPr>
          <a:xfrm>
            <a:off x="283777" y="893061"/>
            <a:ext cx="7052554" cy="368300"/>
          </a:xfrm>
          <a:prstGeom prst="rect">
            <a:avLst/>
          </a:prstGeom>
          <a:noFill/>
        </p:spPr>
        <p:txBody>
          <a:bodyPr wrap="square" rtlCol="0">
            <a:spAutoFit/>
          </a:bodyPr>
          <a:lstStyle/>
          <a:p>
            <a:r>
              <a:rPr lang="en-US" altLang="zh-CN" b="1" dirty="0">
                <a:latin typeface="微软雅黑" panose="020B0503020204020204" pitchFamily="34" charset="-122"/>
                <a:ea typeface="微软雅黑" panose="020B0503020204020204" pitchFamily="34" charset="-122"/>
              </a:rPr>
              <a:t>1.</a:t>
            </a:r>
            <a:r>
              <a:rPr lang="zh-CN" altLang="en-US" b="1" dirty="0">
                <a:latin typeface="微软雅黑" panose="020B0503020204020204" pitchFamily="34" charset="-122"/>
                <a:ea typeface="微软雅黑" panose="020B0503020204020204" pitchFamily="34" charset="-122"/>
              </a:rPr>
              <a:t>必要性</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610" y="316230"/>
            <a:ext cx="4970145" cy="414020"/>
          </a:xfrm>
          <a:prstGeom prst="rect">
            <a:avLst/>
          </a:prstGeom>
          <a:noFill/>
        </p:spPr>
        <p:txBody>
          <a:bodyPr wrap="square" rtlCol="0">
            <a:spAutoFit/>
          </a:bodyPr>
          <a:lstStyle/>
          <a:p>
            <a:r>
              <a:rPr lang="zh-CN" altLang="en-US" sz="2100" b="1" spc="100" dirty="0">
                <a:solidFill>
                  <a:schemeClr val="accent1"/>
                </a:solidFill>
                <a:latin typeface="微软雅黑" panose="020B0503020204020204" pitchFamily="34" charset="-122"/>
                <a:ea typeface="微软雅黑" panose="020B0503020204020204" pitchFamily="34" charset="-122"/>
                <a:sym typeface="+mn-ea"/>
              </a:rPr>
              <a:t>蛋白质和寡糖亲和力的均一化</a:t>
            </a:r>
            <a:endParaRPr lang="zh-CN" altLang="en-US" sz="2100" b="1" spc="100" dirty="0">
              <a:solidFill>
                <a:schemeClr val="accent1"/>
              </a:solidFill>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14</a:t>
            </a:fld>
            <a:endParaRPr lang="zh-CN" altLang="en-US" sz="825"/>
          </a:p>
        </p:txBody>
      </p:sp>
      <p:sp>
        <p:nvSpPr>
          <p:cNvPr id="6" name="文本框 5"/>
          <p:cNvSpPr txBox="1"/>
          <p:nvPr/>
        </p:nvSpPr>
        <p:spPr>
          <a:xfrm>
            <a:off x="283777" y="893061"/>
            <a:ext cx="7052554" cy="368300"/>
          </a:xfrm>
          <a:prstGeom prst="rect">
            <a:avLst/>
          </a:prstGeom>
          <a:noFill/>
        </p:spPr>
        <p:txBody>
          <a:bodyPr wrap="square" rtlCol="0">
            <a:spAutoFit/>
          </a:bodyPr>
          <a:lstStyle/>
          <a:p>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均一化的方法：</a:t>
            </a:r>
            <a:r>
              <a:rPr lang="en-US" altLang="zh-CN" b="1" dirty="0">
                <a:latin typeface="微软雅黑" panose="020B0503020204020204" pitchFamily="34" charset="-122"/>
                <a:ea typeface="微软雅黑" panose="020B0503020204020204" pitchFamily="34" charset="-122"/>
              </a:rPr>
              <a:t>Z-score</a:t>
            </a:r>
          </a:p>
        </p:txBody>
      </p:sp>
      <p:sp>
        <p:nvSpPr>
          <p:cNvPr id="8" name="文本框 7"/>
          <p:cNvSpPr txBox="1"/>
          <p:nvPr/>
        </p:nvSpPr>
        <p:spPr>
          <a:xfrm>
            <a:off x="186690" y="1261110"/>
            <a:ext cx="8524875" cy="4832985"/>
          </a:xfrm>
          <a:prstGeom prst="rect">
            <a:avLst/>
          </a:prstGeom>
          <a:noFill/>
        </p:spPr>
        <p:txBody>
          <a:bodyPr wrap="square" rtlCol="0">
            <a:noAutofit/>
          </a:bodyPr>
          <a:lstStyle/>
          <a:p>
            <a:pPr>
              <a:lnSpc>
                <a:spcPct val="120000"/>
              </a:lnSpc>
            </a:pPr>
            <a:r>
              <a:rPr lang="en-US" altLang="zh-CN" sz="1600" b="1" dirty="0">
                <a:latin typeface="微软雅黑" panose="020B0503020204020204" pitchFamily="34" charset="-122"/>
                <a:ea typeface="微软雅黑" panose="020B0503020204020204" pitchFamily="34" charset="-122"/>
              </a:rPr>
              <a:t>z-score</a:t>
            </a:r>
          </a:p>
          <a:p>
            <a:pPr>
              <a:lnSpc>
                <a:spcPct val="160000"/>
              </a:lnSpc>
            </a:pPr>
            <a:r>
              <a:rPr lang="zh-CN" altLang="en-US" sz="1400" b="1" dirty="0">
                <a:latin typeface="微软雅黑" panose="020B0503020204020204" pitchFamily="34" charset="-122"/>
                <a:ea typeface="微软雅黑" panose="020B0503020204020204" pitchFamily="34" charset="-122"/>
              </a:rPr>
              <a:t>背景：</a:t>
            </a:r>
            <a:r>
              <a:rPr lang="zh-CN" altLang="en-US" sz="1400" dirty="0">
                <a:latin typeface="微软雅黑" panose="020B0503020204020204" pitchFamily="34" charset="-122"/>
                <a:ea typeface="微软雅黑" panose="020B0503020204020204" pitchFamily="34" charset="-122"/>
              </a:rPr>
              <a:t>Z-score标准化的主要目的是将不同尺度的数据转换到相同的尺度，以便进行比较和分析。它在许多机器学习算法中非常重要，因为这些算法对数据的尺度和分布非常敏感。例如，支持向量机（SVM）和K-均值聚类等算法在处理具有相同尺度的数据时表现更好。</a:t>
            </a:r>
          </a:p>
          <a:p>
            <a:pPr>
              <a:lnSpc>
                <a:spcPct val="160000"/>
              </a:lnSpc>
            </a:pPr>
            <a:r>
              <a:rPr lang="zh-CN" altLang="en-US" sz="1400" b="1" dirty="0">
                <a:latin typeface="微软雅黑" panose="020B0503020204020204" pitchFamily="34" charset="-122"/>
                <a:ea typeface="微软雅黑" panose="020B0503020204020204" pitchFamily="34" charset="-122"/>
              </a:rPr>
              <a:t>原理：</a:t>
            </a:r>
            <a:r>
              <a:rPr lang="zh-CN" altLang="en-US" sz="1400" dirty="0">
                <a:latin typeface="微软雅黑" panose="020B0503020204020204" pitchFamily="34" charset="-122"/>
                <a:ea typeface="微软雅黑" panose="020B0503020204020204" pitchFamily="34" charset="-122"/>
              </a:rPr>
              <a:t>Z-score标准化通过以下公式将数据转换为标准分数（Z分数）：</a:t>
            </a:r>
          </a:p>
          <a:p>
            <a:pPr>
              <a:lnSpc>
                <a:spcPct val="160000"/>
              </a:lnSpc>
            </a:pPr>
            <a:r>
              <a:rPr lang="en-US" altLang="zh-CN" sz="1400" dirty="0">
                <a:latin typeface="微软雅黑" panose="020B0503020204020204" pitchFamily="34" charset="-122"/>
                <a:ea typeface="微软雅黑" panose="020B0503020204020204" pitchFamily="34" charset="-122"/>
              </a:rPr>
              <a:t>                                                 </a:t>
            </a:r>
          </a:p>
          <a:p>
            <a:pPr>
              <a:lnSpc>
                <a:spcPct val="160000"/>
              </a:lnSpc>
            </a:pPr>
            <a:r>
              <a:rPr lang="en-US" altLang="zh-CN" sz="1400" dirty="0">
                <a:latin typeface="微软雅黑" panose="020B0503020204020204" pitchFamily="34" charset="-122"/>
                <a:ea typeface="微软雅黑" panose="020B0503020204020204" pitchFamily="34" charset="-122"/>
              </a:rPr>
              <a:t>                                                          </a:t>
            </a:r>
            <a:r>
              <a:rPr lang="zh-CN" altLang="en-US" sz="1400" dirty="0">
                <a:latin typeface="微软雅黑" panose="020B0503020204020204" pitchFamily="34" charset="-122"/>
                <a:ea typeface="微软雅黑" panose="020B0503020204020204" pitchFamily="34" charset="-122"/>
              </a:rPr>
              <a:t>z=x−μ</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sym typeface="+mn-ea"/>
              </a:rPr>
              <a:t>σ</a:t>
            </a:r>
            <a:endParaRPr lang="zh-CN" altLang="en-US" sz="1400" dirty="0">
              <a:latin typeface="微软雅黑" panose="020B0503020204020204" pitchFamily="34" charset="-122"/>
              <a:ea typeface="微软雅黑" panose="020B0503020204020204" pitchFamily="34" charset="-122"/>
            </a:endParaRPr>
          </a:p>
          <a:p>
            <a:pPr>
              <a:lnSpc>
                <a:spcPct val="160000"/>
              </a:lnSpc>
            </a:pPr>
            <a:r>
              <a:rPr lang="zh-CN" altLang="en-US" sz="1400" dirty="0">
                <a:latin typeface="微软雅黑" panose="020B0503020204020204" pitchFamily="34" charset="-122"/>
                <a:ea typeface="微软雅黑" panose="020B0503020204020204" pitchFamily="34" charset="-122"/>
              </a:rPr>
              <a:t>其中：</a:t>
            </a:r>
          </a:p>
          <a:p>
            <a:pPr>
              <a:lnSpc>
                <a:spcPct val="160000"/>
              </a:lnSpc>
            </a:pPr>
            <a:r>
              <a:rPr lang="zh-CN" altLang="en-US" sz="1400" dirty="0">
                <a:latin typeface="微软雅黑" panose="020B0503020204020204" pitchFamily="34" charset="-122"/>
                <a:ea typeface="微软雅黑" panose="020B0503020204020204" pitchFamily="34" charset="-122"/>
              </a:rPr>
              <a:t>( z ) 是标准化后的值（Z分数）。</a:t>
            </a:r>
          </a:p>
          <a:p>
            <a:pPr>
              <a:lnSpc>
                <a:spcPct val="160000"/>
              </a:lnSpc>
            </a:pPr>
            <a:r>
              <a:rPr lang="zh-CN" altLang="en-US" sz="1400" dirty="0">
                <a:latin typeface="微软雅黑" panose="020B0503020204020204" pitchFamily="34" charset="-122"/>
                <a:ea typeface="微软雅黑" panose="020B0503020204020204" pitchFamily="34" charset="-122"/>
              </a:rPr>
              <a:t>( x ) 是原始数据点。</a:t>
            </a:r>
          </a:p>
          <a:p>
            <a:pPr>
              <a:lnSpc>
                <a:spcPct val="160000"/>
              </a:lnSpc>
            </a:pPr>
            <a:r>
              <a:rPr lang="zh-CN" altLang="en-US" sz="1400" dirty="0">
                <a:latin typeface="微软雅黑" panose="020B0503020204020204" pitchFamily="34" charset="-122"/>
                <a:ea typeface="微软雅黑" panose="020B0503020204020204" pitchFamily="34" charset="-122"/>
              </a:rPr>
              <a:t>( </a:t>
            </a:r>
            <a:r>
              <a:rPr lang="zh-CN" altLang="en-US" sz="1400" dirty="0">
                <a:latin typeface="微软雅黑" panose="020B0503020204020204" pitchFamily="34" charset="-122"/>
                <a:ea typeface="微软雅黑" panose="020B0503020204020204" pitchFamily="34" charset="-122"/>
                <a:sym typeface="+mn-ea"/>
              </a:rPr>
              <a:t>μ</a:t>
            </a:r>
            <a:r>
              <a:rPr lang="zh-CN" altLang="en-US" sz="1400" dirty="0">
                <a:latin typeface="微软雅黑" panose="020B0503020204020204" pitchFamily="34" charset="-122"/>
                <a:ea typeface="微软雅黑" panose="020B0503020204020204" pitchFamily="34" charset="-122"/>
              </a:rPr>
              <a:t>) 是原始数据集的均值。</a:t>
            </a:r>
          </a:p>
          <a:p>
            <a:pPr>
              <a:lnSpc>
                <a:spcPct val="160000"/>
              </a:lnSpc>
            </a:pPr>
            <a:r>
              <a:rPr lang="zh-CN" altLang="en-US" sz="1400" dirty="0">
                <a:latin typeface="微软雅黑" panose="020B0503020204020204" pitchFamily="34" charset="-122"/>
                <a:ea typeface="微软雅黑" panose="020B0503020204020204" pitchFamily="34" charset="-122"/>
              </a:rPr>
              <a:t>( </a:t>
            </a:r>
            <a:r>
              <a:rPr lang="zh-CN" altLang="en-US" sz="1400" dirty="0">
                <a:latin typeface="微软雅黑" panose="020B0503020204020204" pitchFamily="34" charset="-122"/>
                <a:ea typeface="微软雅黑" panose="020B0503020204020204" pitchFamily="34" charset="-122"/>
                <a:sym typeface="+mn-ea"/>
              </a:rPr>
              <a:t>​σ</a:t>
            </a:r>
            <a:r>
              <a:rPr lang="zh-CN" altLang="en-US" sz="1400" dirty="0">
                <a:latin typeface="微软雅黑" panose="020B0503020204020204" pitchFamily="34" charset="-122"/>
                <a:ea typeface="微软雅黑" panose="020B0503020204020204" pitchFamily="34" charset="-122"/>
              </a:rPr>
              <a:t> ) 是原始数据集的标准差。</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610" y="316230"/>
            <a:ext cx="4970145" cy="414020"/>
          </a:xfrm>
          <a:prstGeom prst="rect">
            <a:avLst/>
          </a:prstGeom>
          <a:noFill/>
        </p:spPr>
        <p:txBody>
          <a:bodyPr wrap="square" rtlCol="0">
            <a:spAutoFit/>
          </a:bodyPr>
          <a:lstStyle/>
          <a:p>
            <a:r>
              <a:rPr lang="zh-CN" altLang="en-US" sz="2100" b="1" spc="100" dirty="0">
                <a:solidFill>
                  <a:schemeClr val="accent1"/>
                </a:solidFill>
                <a:latin typeface="微软雅黑" panose="020B0503020204020204" pitchFamily="34" charset="-122"/>
                <a:ea typeface="微软雅黑" panose="020B0503020204020204" pitchFamily="34" charset="-122"/>
                <a:sym typeface="+mn-ea"/>
              </a:rPr>
              <a:t>蛋白质和寡糖亲和力的均一化</a:t>
            </a:r>
            <a:endParaRPr lang="zh-CN" altLang="en-US" sz="2100" b="1" spc="100" dirty="0">
              <a:solidFill>
                <a:schemeClr val="accent1"/>
              </a:solidFill>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15</a:t>
            </a:fld>
            <a:endParaRPr lang="zh-CN" altLang="en-US" sz="825"/>
          </a:p>
        </p:txBody>
      </p:sp>
      <p:sp>
        <p:nvSpPr>
          <p:cNvPr id="6" name="文本框 5"/>
          <p:cNvSpPr txBox="1"/>
          <p:nvPr/>
        </p:nvSpPr>
        <p:spPr>
          <a:xfrm>
            <a:off x="283777" y="893061"/>
            <a:ext cx="7052554" cy="368300"/>
          </a:xfrm>
          <a:prstGeom prst="rect">
            <a:avLst/>
          </a:prstGeom>
          <a:noFill/>
        </p:spPr>
        <p:txBody>
          <a:bodyPr wrap="square" rtlCol="0">
            <a:spAutoFit/>
          </a:bodyPr>
          <a:lstStyle/>
          <a:p>
            <a:r>
              <a:rPr lang="en-US" altLang="zh-CN" b="1" dirty="0">
                <a:latin typeface="微软雅黑" panose="020B0503020204020204" pitchFamily="34" charset="-122"/>
                <a:ea typeface="微软雅黑" panose="020B0503020204020204" pitchFamily="34" charset="-122"/>
              </a:rPr>
              <a:t>3.</a:t>
            </a:r>
            <a:r>
              <a:rPr lang="zh-CN" altLang="en-US" b="1" dirty="0">
                <a:latin typeface="微软雅黑" panose="020B0503020204020204" pitchFamily="34" charset="-122"/>
                <a:ea typeface="微软雅黑" panose="020B0503020204020204" pitchFamily="34" charset="-122"/>
              </a:rPr>
              <a:t>均一化的结果</a:t>
            </a:r>
          </a:p>
        </p:txBody>
      </p:sp>
      <p:sp>
        <p:nvSpPr>
          <p:cNvPr id="8" name="文本框 7"/>
          <p:cNvSpPr txBox="1"/>
          <p:nvPr/>
        </p:nvSpPr>
        <p:spPr>
          <a:xfrm>
            <a:off x="186690" y="1261110"/>
            <a:ext cx="8524875" cy="4832985"/>
          </a:xfrm>
          <a:prstGeom prst="rect">
            <a:avLst/>
          </a:prstGeom>
          <a:noFill/>
        </p:spPr>
        <p:txBody>
          <a:bodyPr wrap="square" rtlCol="0">
            <a:noAutofit/>
          </a:bodyPr>
          <a:lstStyle/>
          <a:p>
            <a:pPr>
              <a:lnSpc>
                <a:spcPct val="120000"/>
              </a:lnSpc>
            </a:pPr>
            <a:endParaRPr lang="en-US" sz="14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118745" y="1513205"/>
            <a:ext cx="8730615" cy="387858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610" y="316230"/>
            <a:ext cx="4970145" cy="414020"/>
          </a:xfrm>
          <a:prstGeom prst="rect">
            <a:avLst/>
          </a:prstGeom>
          <a:noFill/>
        </p:spPr>
        <p:txBody>
          <a:bodyPr wrap="square" rtlCol="0">
            <a:spAutoFit/>
          </a:bodyPr>
          <a:lstStyle/>
          <a:p>
            <a:r>
              <a:rPr lang="en-US" altLang="zh-CN" sz="2100" b="1" spc="100" dirty="0">
                <a:solidFill>
                  <a:schemeClr val="accent1"/>
                </a:solidFill>
                <a:latin typeface="微软雅黑" panose="020B0503020204020204" pitchFamily="34" charset="-122"/>
                <a:ea typeface="微软雅黑" panose="020B0503020204020204" pitchFamily="34" charset="-122"/>
                <a:sym typeface="+mn-ea"/>
              </a:rPr>
              <a:t>VAE</a:t>
            </a:r>
            <a:r>
              <a:rPr lang="zh-CN" altLang="en-US" sz="2100" b="1" spc="100" dirty="0">
                <a:solidFill>
                  <a:schemeClr val="accent1"/>
                </a:solidFill>
                <a:latin typeface="微软雅黑" panose="020B0503020204020204" pitchFamily="34" charset="-122"/>
                <a:ea typeface="微软雅黑" panose="020B0503020204020204" pitchFamily="34" charset="-122"/>
                <a:sym typeface="+mn-ea"/>
              </a:rPr>
              <a:t>模型</a:t>
            </a: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16</a:t>
            </a:fld>
            <a:endParaRPr lang="zh-CN" altLang="en-US" sz="825"/>
          </a:p>
        </p:txBody>
      </p:sp>
      <p:sp>
        <p:nvSpPr>
          <p:cNvPr id="6" name="文本框 5"/>
          <p:cNvSpPr txBox="1"/>
          <p:nvPr/>
        </p:nvSpPr>
        <p:spPr>
          <a:xfrm>
            <a:off x="-68" y="773046"/>
            <a:ext cx="7052554" cy="368300"/>
          </a:xfrm>
          <a:prstGeom prst="rect">
            <a:avLst/>
          </a:prstGeom>
          <a:noFill/>
        </p:spPr>
        <p:txBody>
          <a:bodyPr wrap="square" rtlCol="0">
            <a:spAutoFit/>
          </a:bodyPr>
          <a:lstStyle/>
          <a:p>
            <a:r>
              <a:rPr lang="zh-CN" altLang="en-US" b="1" dirty="0">
                <a:latin typeface="微软雅黑" panose="020B0503020204020204" pitchFamily="34" charset="-122"/>
                <a:ea typeface="微软雅黑" panose="020B0503020204020204" pitchFamily="34" charset="-122"/>
              </a:rPr>
              <a:t>模型框架</a:t>
            </a:r>
          </a:p>
        </p:txBody>
      </p:sp>
      <p:sp>
        <p:nvSpPr>
          <p:cNvPr id="5" name="文本框 4"/>
          <p:cNvSpPr txBox="1"/>
          <p:nvPr/>
        </p:nvSpPr>
        <p:spPr>
          <a:xfrm>
            <a:off x="0" y="1076960"/>
            <a:ext cx="8486140" cy="5499735"/>
          </a:xfrm>
          <a:prstGeom prst="rect">
            <a:avLst/>
          </a:prstGeom>
          <a:noFill/>
        </p:spPr>
        <p:txBody>
          <a:bodyPr wrap="square" rtlCol="0">
            <a:noAutofit/>
          </a:bodyPr>
          <a:lstStyle/>
          <a:p>
            <a:pPr>
              <a:lnSpc>
                <a:spcPct val="140000"/>
              </a:lnSpc>
            </a:pPr>
            <a:r>
              <a:rPr lang="zh-CN" altLang="en-US" sz="1400" b="1">
                <a:latin typeface="微软雅黑" panose="020B0503020204020204" pitchFamily="34" charset="-122"/>
                <a:ea typeface="微软雅黑" panose="020B0503020204020204" pitchFamily="34" charset="-122"/>
              </a:rPr>
              <a:t>模型输入</a:t>
            </a:r>
            <a:r>
              <a:rPr lang="zh-CN" altLang="en-US" sz="1600">
                <a:latin typeface="微软雅黑" panose="020B0503020204020204" pitchFamily="34" charset="-122"/>
                <a:ea typeface="微软雅黑" panose="020B0503020204020204" pitchFamily="34" charset="-122"/>
              </a:rPr>
              <a:t>：</a:t>
            </a:r>
            <a:r>
              <a:rPr lang="zh-CN" altLang="en-US" sz="1400">
                <a:latin typeface="微软雅黑" panose="020B0503020204020204" pitchFamily="34" charset="-122"/>
                <a:ea typeface="微软雅黑" panose="020B0503020204020204" pitchFamily="34" charset="-122"/>
              </a:rPr>
              <a:t>蛋白质编码向量</a:t>
            </a:r>
            <a:r>
              <a:rPr lang="en-US" altLang="zh-CN" sz="1400">
                <a:latin typeface="微软雅黑" panose="020B0503020204020204" pitchFamily="34" charset="-122"/>
                <a:ea typeface="微软雅黑" panose="020B0503020204020204" pitchFamily="34" charset="-122"/>
              </a:rPr>
              <a:t>+</a:t>
            </a:r>
            <a:r>
              <a:rPr lang="zh-CN" altLang="en-US" sz="1400">
                <a:latin typeface="微软雅黑" panose="020B0503020204020204" pitchFamily="34" charset="-122"/>
                <a:ea typeface="微软雅黑" panose="020B0503020204020204" pitchFamily="34" charset="-122"/>
              </a:rPr>
              <a:t>寡糖编码向量</a:t>
            </a:r>
            <a:r>
              <a:rPr lang="en-US" altLang="zh-CN" sz="1400">
                <a:latin typeface="微软雅黑" panose="020B0503020204020204" pitchFamily="34" charset="-122"/>
                <a:ea typeface="微软雅黑" panose="020B0503020204020204" pitchFamily="34" charset="-122"/>
              </a:rPr>
              <a:t>+Rfu</a:t>
            </a:r>
            <a:r>
              <a:rPr lang="zh-CN" altLang="en-US" sz="1400">
                <a:latin typeface="微软雅黑" panose="020B0503020204020204" pitchFamily="34" charset="-122"/>
                <a:ea typeface="微软雅黑" panose="020B0503020204020204" pitchFamily="34" charset="-122"/>
              </a:rPr>
              <a:t>的值</a:t>
            </a:r>
            <a:r>
              <a:rPr lang="en-US" altLang="zh-CN" sz="1400">
                <a:latin typeface="微软雅黑" panose="020B0503020204020204" pitchFamily="34" charset="-122"/>
                <a:ea typeface="微软雅黑" panose="020B0503020204020204" pitchFamily="34" charset="-122"/>
              </a:rPr>
              <a:t>,</a:t>
            </a:r>
            <a:r>
              <a:rPr lang="zh-CN" altLang="en-US" sz="1400">
                <a:latin typeface="微软雅黑" panose="020B0503020204020204" pitchFamily="34" charset="-122"/>
                <a:ea typeface="微软雅黑" panose="020B0503020204020204" pitchFamily="34" charset="-122"/>
              </a:rPr>
              <a:t>将合并后数据前</a:t>
            </a:r>
            <a:r>
              <a:rPr lang="en-US" altLang="zh-CN" sz="1400">
                <a:latin typeface="微软雅黑" panose="020B0503020204020204" pitchFamily="34" charset="-122"/>
                <a:ea typeface="微软雅黑" panose="020B0503020204020204" pitchFamily="34" charset="-122"/>
              </a:rPr>
              <a:t>80%</a:t>
            </a:r>
            <a:r>
              <a:rPr lang="zh-CN" altLang="en-US" sz="1400">
                <a:latin typeface="微软雅黑" panose="020B0503020204020204" pitchFamily="34" charset="-122"/>
                <a:ea typeface="微软雅黑" panose="020B0503020204020204" pitchFamily="34" charset="-122"/>
              </a:rPr>
              <a:t>作为训练集，</a:t>
            </a:r>
            <a:r>
              <a:rPr lang="en-US" altLang="zh-CN" sz="1400">
                <a:latin typeface="微软雅黑" panose="020B0503020204020204" pitchFamily="34" charset="-122"/>
                <a:ea typeface="微软雅黑" panose="020B0503020204020204" pitchFamily="34" charset="-122"/>
              </a:rPr>
              <a:t>20%</a:t>
            </a:r>
            <a:r>
              <a:rPr lang="zh-CN" altLang="en-US" sz="1400">
                <a:latin typeface="微软雅黑" panose="020B0503020204020204" pitchFamily="34" charset="-122"/>
                <a:ea typeface="微软雅黑" panose="020B0503020204020204" pitchFamily="34" charset="-122"/>
              </a:rPr>
              <a:t>做测试集</a:t>
            </a:r>
          </a:p>
          <a:p>
            <a:pPr>
              <a:lnSpc>
                <a:spcPct val="140000"/>
              </a:lnSpc>
            </a:pPr>
            <a:r>
              <a:rPr lang="zh-CN" altLang="en-US" sz="1400" b="1">
                <a:latin typeface="微软雅黑" panose="020B0503020204020204" pitchFamily="34" charset="-122"/>
                <a:ea typeface="微软雅黑" panose="020B0503020204020204" pitchFamily="34" charset="-122"/>
              </a:rPr>
              <a:t>模型组成</a:t>
            </a:r>
            <a:r>
              <a:rPr lang="zh-CN" altLang="en-US" sz="1400">
                <a:latin typeface="微软雅黑" panose="020B0503020204020204" pitchFamily="34" charset="-122"/>
                <a:ea typeface="微软雅黑" panose="020B0503020204020204" pitchFamily="34" charset="-122"/>
              </a:rPr>
              <a:t>：</a:t>
            </a:r>
          </a:p>
          <a:p>
            <a:pPr>
              <a:lnSpc>
                <a:spcPct val="140000"/>
              </a:lnSpc>
            </a:pPr>
            <a:endParaRPr lang="zh-CN" altLang="en-US" sz="1400">
              <a:latin typeface="微软雅黑" panose="020B0503020204020204" pitchFamily="34" charset="-122"/>
              <a:ea typeface="微软雅黑" panose="020B0503020204020204" pitchFamily="34" charset="-122"/>
            </a:endParaRPr>
          </a:p>
          <a:p>
            <a:pPr>
              <a:lnSpc>
                <a:spcPct val="140000"/>
              </a:lnSpc>
            </a:pPr>
            <a:endParaRPr lang="zh-CN" altLang="en-US" sz="1400">
              <a:latin typeface="微软雅黑" panose="020B0503020204020204" pitchFamily="34" charset="-122"/>
              <a:ea typeface="微软雅黑" panose="020B0503020204020204" pitchFamily="34" charset="-122"/>
            </a:endParaRPr>
          </a:p>
          <a:p>
            <a:pPr>
              <a:lnSpc>
                <a:spcPct val="140000"/>
              </a:lnSpc>
            </a:pPr>
            <a:endParaRPr lang="zh-CN" altLang="en-US" sz="1400">
              <a:latin typeface="微软雅黑" panose="020B0503020204020204" pitchFamily="34" charset="-122"/>
              <a:ea typeface="微软雅黑" panose="020B0503020204020204" pitchFamily="34" charset="-122"/>
            </a:endParaRPr>
          </a:p>
          <a:p>
            <a:pPr>
              <a:lnSpc>
                <a:spcPct val="140000"/>
              </a:lnSpc>
            </a:pPr>
            <a:endParaRPr lang="zh-CN" altLang="en-US" sz="1400">
              <a:latin typeface="微软雅黑" panose="020B0503020204020204" pitchFamily="34" charset="-122"/>
              <a:ea typeface="微软雅黑" panose="020B0503020204020204" pitchFamily="34" charset="-122"/>
            </a:endParaRPr>
          </a:p>
          <a:p>
            <a:pPr>
              <a:lnSpc>
                <a:spcPct val="140000"/>
              </a:lnSpc>
            </a:pPr>
            <a:endParaRPr lang="zh-CN" altLang="en-US" sz="1400">
              <a:latin typeface="微软雅黑" panose="020B0503020204020204" pitchFamily="34" charset="-122"/>
              <a:ea typeface="微软雅黑" panose="020B0503020204020204" pitchFamily="34" charset="-122"/>
            </a:endParaRPr>
          </a:p>
          <a:p>
            <a:pPr>
              <a:lnSpc>
                <a:spcPct val="140000"/>
              </a:lnSpc>
            </a:pPr>
            <a:endParaRPr lang="zh-CN" altLang="en-US" sz="1400">
              <a:latin typeface="微软雅黑" panose="020B0503020204020204" pitchFamily="34" charset="-122"/>
              <a:ea typeface="微软雅黑" panose="020B0503020204020204" pitchFamily="34" charset="-122"/>
            </a:endParaRPr>
          </a:p>
          <a:p>
            <a:pPr>
              <a:lnSpc>
                <a:spcPct val="140000"/>
              </a:lnSpc>
            </a:pPr>
            <a:endParaRPr lang="zh-CN" altLang="en-US" sz="1400">
              <a:latin typeface="微软雅黑" panose="020B0503020204020204" pitchFamily="34" charset="-122"/>
              <a:ea typeface="微软雅黑" panose="020B0503020204020204" pitchFamily="34" charset="-122"/>
            </a:endParaRPr>
          </a:p>
          <a:p>
            <a:pPr>
              <a:lnSpc>
                <a:spcPct val="140000"/>
              </a:lnSpc>
            </a:pPr>
            <a:endParaRPr lang="zh-CN" altLang="en-US" sz="1400">
              <a:latin typeface="微软雅黑" panose="020B0503020204020204" pitchFamily="34" charset="-122"/>
              <a:ea typeface="微软雅黑" panose="020B0503020204020204" pitchFamily="34" charset="-122"/>
            </a:endParaRPr>
          </a:p>
          <a:p>
            <a:pPr>
              <a:lnSpc>
                <a:spcPct val="140000"/>
              </a:lnSpc>
            </a:pPr>
            <a:endParaRPr lang="zh-CN" altLang="en-US" sz="1400">
              <a:latin typeface="微软雅黑" panose="020B0503020204020204" pitchFamily="34" charset="-122"/>
              <a:ea typeface="微软雅黑" panose="020B0503020204020204" pitchFamily="34" charset="-122"/>
            </a:endParaRPr>
          </a:p>
          <a:p>
            <a:pPr>
              <a:lnSpc>
                <a:spcPct val="140000"/>
              </a:lnSpc>
            </a:pPr>
            <a:endParaRPr lang="zh-CN" altLang="en-US" sz="1400" b="1">
              <a:latin typeface="微软雅黑" panose="020B0503020204020204" pitchFamily="34" charset="-122"/>
              <a:ea typeface="微软雅黑" panose="020B0503020204020204" pitchFamily="34" charset="-122"/>
            </a:endParaRPr>
          </a:p>
          <a:p>
            <a:pPr>
              <a:lnSpc>
                <a:spcPct val="140000"/>
              </a:lnSpc>
            </a:pPr>
            <a:endParaRPr lang="zh-CN" altLang="en-US" sz="1400" b="1">
              <a:latin typeface="微软雅黑" panose="020B0503020204020204" pitchFamily="34" charset="-122"/>
              <a:ea typeface="微软雅黑" panose="020B0503020204020204" pitchFamily="34" charset="-122"/>
            </a:endParaRPr>
          </a:p>
          <a:p>
            <a:pPr>
              <a:lnSpc>
                <a:spcPct val="120000"/>
              </a:lnSpc>
            </a:pPr>
            <a:endParaRPr lang="zh-CN" altLang="en-US" sz="1400" b="1">
              <a:latin typeface="微软雅黑" panose="020B0503020204020204" pitchFamily="34" charset="-122"/>
              <a:ea typeface="微软雅黑" panose="020B0503020204020204" pitchFamily="34" charset="-122"/>
            </a:endParaRPr>
          </a:p>
          <a:p>
            <a:pPr>
              <a:lnSpc>
                <a:spcPct val="120000"/>
              </a:lnSpc>
            </a:pPr>
            <a:r>
              <a:rPr lang="zh-CN" altLang="en-US" sz="1400" b="1">
                <a:latin typeface="微软雅黑" panose="020B0503020204020204" pitchFamily="34" charset="-122"/>
                <a:ea typeface="微软雅黑" panose="020B0503020204020204" pitchFamily="34" charset="-122"/>
              </a:rPr>
              <a:t>模型输出：</a:t>
            </a:r>
            <a:r>
              <a:rPr lang="zh-CN" altLang="en-US" sz="1400">
                <a:latin typeface="微软雅黑" panose="020B0503020204020204" pitchFamily="34" charset="-122"/>
                <a:ea typeface="微软雅黑" panose="020B0503020204020204" pitchFamily="34" charset="-122"/>
              </a:rPr>
              <a:t>训练模型并记录每个 epoch </a:t>
            </a:r>
            <a:r>
              <a:rPr lang="en-US" altLang="zh-CN" sz="1400">
                <a:latin typeface="微软雅黑" panose="020B0503020204020204" pitchFamily="34" charset="-122"/>
                <a:ea typeface="微软雅黑" panose="020B0503020204020204" pitchFamily="34" charset="-122"/>
              </a:rPr>
              <a:t>(</a:t>
            </a:r>
            <a:r>
              <a:rPr lang="zh-CN" altLang="en-US" sz="1400">
                <a:latin typeface="微软雅黑" panose="020B0503020204020204" pitchFamily="34" charset="-122"/>
                <a:ea typeface="微软雅黑" panose="020B0503020204020204" pitchFamily="34" charset="-122"/>
              </a:rPr>
              <a:t>这里一共</a:t>
            </a:r>
            <a:r>
              <a:rPr lang="en-US" altLang="zh-CN" sz="1400">
                <a:latin typeface="微软雅黑" panose="020B0503020204020204" pitchFamily="34" charset="-122"/>
                <a:ea typeface="微软雅黑" panose="020B0503020204020204" pitchFamily="34" charset="-122"/>
              </a:rPr>
              <a:t>epoch50</a:t>
            </a:r>
            <a:r>
              <a:rPr lang="zh-CN" altLang="en-US" sz="1400">
                <a:latin typeface="微软雅黑" panose="020B0503020204020204" pitchFamily="34" charset="-122"/>
                <a:ea typeface="微软雅黑" panose="020B0503020204020204" pitchFamily="34" charset="-122"/>
              </a:rPr>
              <a:t>次</a:t>
            </a:r>
            <a:r>
              <a:rPr lang="en-US" altLang="zh-CN" sz="1400">
                <a:latin typeface="微软雅黑" panose="020B0503020204020204" pitchFamily="34" charset="-122"/>
                <a:ea typeface="微软雅黑" panose="020B0503020204020204" pitchFamily="34" charset="-122"/>
              </a:rPr>
              <a:t>)</a:t>
            </a:r>
            <a:r>
              <a:rPr lang="zh-CN" altLang="en-US" sz="1400">
                <a:latin typeface="微软雅黑" panose="020B0503020204020204" pitchFamily="34" charset="-122"/>
                <a:ea typeface="微软雅黑" panose="020B0503020204020204" pitchFamily="34" charset="-122"/>
              </a:rPr>
              <a:t>的指标，输出损失函数值</a:t>
            </a:r>
            <a:r>
              <a:rPr lang="en-US" altLang="zh-CN" sz="1400">
                <a:latin typeface="微软雅黑" panose="020B0503020204020204" pitchFamily="34" charset="-122"/>
                <a:ea typeface="微软雅黑" panose="020B0503020204020204" pitchFamily="34" charset="-122"/>
              </a:rPr>
              <a:t>loss </a:t>
            </a:r>
            <a:r>
              <a:rPr lang="zh-CN" altLang="en-US" sz="1400">
                <a:latin typeface="微软雅黑" panose="020B0503020204020204" pitchFamily="34" charset="-122"/>
                <a:ea typeface="微软雅黑" panose="020B0503020204020204" pitchFamily="34" charset="-122"/>
              </a:rPr>
              <a:t>，训练结束后评估测试集</a:t>
            </a:r>
            <a:r>
              <a:rPr lang="en-US" altLang="zh-CN" sz="1400">
                <a:latin typeface="微软雅黑" panose="020B0503020204020204" pitchFamily="34" charset="-122"/>
                <a:ea typeface="微软雅黑" panose="020B0503020204020204" pitchFamily="34" charset="-122"/>
              </a:rPr>
              <a:t> </a:t>
            </a:r>
            <a:r>
              <a:rPr lang="zh-CN" altLang="en-US" sz="1400">
                <a:latin typeface="微软雅黑" panose="020B0503020204020204" pitchFamily="34" charset="-122"/>
                <a:ea typeface="微软雅黑" panose="020B0503020204020204" pitchFamily="34" charset="-122"/>
              </a:rPr>
              <a:t>，输出与测试集比对后的</a:t>
            </a:r>
            <a:r>
              <a:rPr lang="en-US" altLang="zh-CN" sz="1400">
                <a:latin typeface="微软雅黑" panose="020B0503020204020204" pitchFamily="34" charset="-122"/>
                <a:ea typeface="微软雅黑" panose="020B0503020204020204" pitchFamily="34" charset="-122"/>
              </a:rPr>
              <a:t>MAE</a:t>
            </a:r>
            <a:r>
              <a:rPr lang="zh-CN" altLang="en-US" sz="1400">
                <a:latin typeface="微软雅黑" panose="020B0503020204020204" pitchFamily="34" charset="-122"/>
                <a:ea typeface="微软雅黑" panose="020B0503020204020204" pitchFamily="34" charset="-122"/>
              </a:rPr>
              <a:t>值与</a:t>
            </a:r>
            <a:r>
              <a:rPr lang="en-US" altLang="zh-CN" sz="1400">
                <a:latin typeface="微软雅黑" panose="020B0503020204020204" pitchFamily="34" charset="-122"/>
                <a:ea typeface="微软雅黑" panose="020B0503020204020204" pitchFamily="34" charset="-122"/>
              </a:rPr>
              <a:t>MSE</a:t>
            </a:r>
            <a:r>
              <a:rPr lang="zh-CN" altLang="en-US" sz="1400">
                <a:latin typeface="微软雅黑" panose="020B0503020204020204" pitchFamily="34" charset="-122"/>
                <a:ea typeface="微软雅黑" panose="020B0503020204020204" pitchFamily="34" charset="-122"/>
              </a:rPr>
              <a:t>值。</a:t>
            </a:r>
          </a:p>
          <a:p>
            <a:pPr>
              <a:lnSpc>
                <a:spcPct val="120000"/>
              </a:lnSpc>
            </a:pPr>
            <a:r>
              <a:rPr lang="en-US" altLang="zh-CN" sz="1400">
                <a:latin typeface="微软雅黑" panose="020B0503020204020204" pitchFamily="34" charset="-122"/>
                <a:ea typeface="微软雅黑" panose="020B0503020204020204" pitchFamily="34" charset="-122"/>
              </a:rPr>
              <a:t>                                               </a:t>
            </a:r>
          </a:p>
          <a:p>
            <a:r>
              <a:rPr lang="zh-CN" altLang="en-US" sz="1400">
                <a:latin typeface="微软雅黑" panose="020B0503020204020204" pitchFamily="34" charset="-122"/>
                <a:ea typeface="微软雅黑" panose="020B0503020204020204" pitchFamily="34" charset="-122"/>
              </a:rPr>
              <a:t> </a:t>
            </a:r>
            <a:r>
              <a:rPr lang="en-US" altLang="zh-CN" sz="1400">
                <a:latin typeface="微软雅黑" panose="020B0503020204020204" pitchFamily="34" charset="-122"/>
                <a:ea typeface="微软雅黑" panose="020B0503020204020204" pitchFamily="34" charset="-122"/>
              </a:rPr>
              <a:t>                                                              </a:t>
            </a:r>
            <a:endParaRPr lang="zh-CN" altLang="en-US" sz="1400">
              <a:latin typeface="微软雅黑" panose="020B0503020204020204" pitchFamily="34" charset="-122"/>
              <a:ea typeface="微软雅黑" panose="020B0503020204020204" pitchFamily="34" charset="-122"/>
            </a:endParaRPr>
          </a:p>
          <a:p>
            <a:r>
              <a:rPr lang="en-US" altLang="zh-CN" sz="1400">
                <a:latin typeface="微软雅黑" panose="020B0503020204020204" pitchFamily="34" charset="-122"/>
                <a:ea typeface="微软雅黑" panose="020B0503020204020204" pitchFamily="34" charset="-122"/>
              </a:rPr>
              <a:t>                  </a:t>
            </a:r>
          </a:p>
        </p:txBody>
      </p:sp>
      <p:sp>
        <p:nvSpPr>
          <p:cNvPr id="4" name="矩形 3"/>
          <p:cNvSpPr/>
          <p:nvPr/>
        </p:nvSpPr>
        <p:spPr>
          <a:xfrm>
            <a:off x="1678940" y="2395220"/>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矩形 6"/>
          <p:cNvSpPr/>
          <p:nvPr/>
        </p:nvSpPr>
        <p:spPr>
          <a:xfrm>
            <a:off x="1678940" y="2784475"/>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矩形 8"/>
          <p:cNvSpPr/>
          <p:nvPr/>
        </p:nvSpPr>
        <p:spPr>
          <a:xfrm>
            <a:off x="1678940" y="3173730"/>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矩形 9"/>
          <p:cNvSpPr/>
          <p:nvPr/>
        </p:nvSpPr>
        <p:spPr>
          <a:xfrm>
            <a:off x="1678940" y="3562985"/>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1" name="矩形 10"/>
          <p:cNvSpPr/>
          <p:nvPr/>
        </p:nvSpPr>
        <p:spPr>
          <a:xfrm>
            <a:off x="1678940" y="3952240"/>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 name="矩形 11"/>
          <p:cNvSpPr/>
          <p:nvPr/>
        </p:nvSpPr>
        <p:spPr>
          <a:xfrm>
            <a:off x="1678940" y="4341495"/>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文本框 12"/>
          <p:cNvSpPr txBox="1"/>
          <p:nvPr/>
        </p:nvSpPr>
        <p:spPr>
          <a:xfrm>
            <a:off x="1614170" y="2339975"/>
            <a:ext cx="344805" cy="306705"/>
          </a:xfrm>
          <a:prstGeom prst="rect">
            <a:avLst/>
          </a:prstGeom>
          <a:noFill/>
        </p:spPr>
        <p:txBody>
          <a:bodyPr wrap="square" rtlCol="0">
            <a:spAutoFit/>
          </a:bodyPr>
          <a:lstStyle/>
          <a:p>
            <a:r>
              <a:rPr lang="en-US" altLang="zh-CN" sz="1400"/>
              <a:t>x</a:t>
            </a:r>
            <a:r>
              <a:rPr lang="en-US" altLang="zh-CN" sz="800"/>
              <a:t>1</a:t>
            </a:r>
          </a:p>
        </p:txBody>
      </p:sp>
      <p:sp>
        <p:nvSpPr>
          <p:cNvPr id="14" name="文本框 13"/>
          <p:cNvSpPr txBox="1"/>
          <p:nvPr/>
        </p:nvSpPr>
        <p:spPr>
          <a:xfrm>
            <a:off x="1614170" y="2728595"/>
            <a:ext cx="344805" cy="306705"/>
          </a:xfrm>
          <a:prstGeom prst="rect">
            <a:avLst/>
          </a:prstGeom>
          <a:noFill/>
        </p:spPr>
        <p:txBody>
          <a:bodyPr wrap="square" rtlCol="0">
            <a:spAutoFit/>
          </a:bodyPr>
          <a:lstStyle/>
          <a:p>
            <a:r>
              <a:rPr lang="en-US" altLang="zh-CN" sz="1400"/>
              <a:t>x</a:t>
            </a:r>
            <a:r>
              <a:rPr lang="en-US" altLang="zh-CN" sz="800"/>
              <a:t>2</a:t>
            </a:r>
          </a:p>
        </p:txBody>
      </p:sp>
      <p:sp>
        <p:nvSpPr>
          <p:cNvPr id="15" name="文本框 14"/>
          <p:cNvSpPr txBox="1"/>
          <p:nvPr/>
        </p:nvSpPr>
        <p:spPr>
          <a:xfrm>
            <a:off x="1614170" y="3117850"/>
            <a:ext cx="344805" cy="306705"/>
          </a:xfrm>
          <a:prstGeom prst="rect">
            <a:avLst/>
          </a:prstGeom>
          <a:noFill/>
        </p:spPr>
        <p:txBody>
          <a:bodyPr wrap="square" rtlCol="0">
            <a:spAutoFit/>
          </a:bodyPr>
          <a:lstStyle/>
          <a:p>
            <a:r>
              <a:rPr lang="en-US" altLang="zh-CN" sz="1400"/>
              <a:t>x</a:t>
            </a:r>
            <a:r>
              <a:rPr lang="en-US" altLang="zh-CN" sz="800"/>
              <a:t>3</a:t>
            </a:r>
          </a:p>
        </p:txBody>
      </p:sp>
      <p:sp>
        <p:nvSpPr>
          <p:cNvPr id="16" name="文本框 15"/>
          <p:cNvSpPr txBox="1"/>
          <p:nvPr/>
        </p:nvSpPr>
        <p:spPr>
          <a:xfrm>
            <a:off x="1614170" y="3507740"/>
            <a:ext cx="344805" cy="306705"/>
          </a:xfrm>
          <a:prstGeom prst="rect">
            <a:avLst/>
          </a:prstGeom>
          <a:noFill/>
        </p:spPr>
        <p:txBody>
          <a:bodyPr wrap="square" rtlCol="0">
            <a:spAutoFit/>
          </a:bodyPr>
          <a:lstStyle/>
          <a:p>
            <a:r>
              <a:rPr lang="en-US" altLang="zh-CN" sz="1400"/>
              <a:t>x</a:t>
            </a:r>
            <a:r>
              <a:rPr lang="en-US" altLang="zh-CN" sz="800"/>
              <a:t>4</a:t>
            </a:r>
          </a:p>
        </p:txBody>
      </p:sp>
      <p:sp>
        <p:nvSpPr>
          <p:cNvPr id="17" name="文本框 16"/>
          <p:cNvSpPr txBox="1"/>
          <p:nvPr/>
        </p:nvSpPr>
        <p:spPr>
          <a:xfrm>
            <a:off x="1614170" y="3896995"/>
            <a:ext cx="344805" cy="306705"/>
          </a:xfrm>
          <a:prstGeom prst="rect">
            <a:avLst/>
          </a:prstGeom>
          <a:noFill/>
        </p:spPr>
        <p:txBody>
          <a:bodyPr wrap="square" rtlCol="0">
            <a:spAutoFit/>
          </a:bodyPr>
          <a:lstStyle/>
          <a:p>
            <a:r>
              <a:rPr lang="en-US" altLang="zh-CN" sz="1400"/>
              <a:t>x</a:t>
            </a:r>
            <a:r>
              <a:rPr lang="en-US" altLang="zh-CN" sz="800"/>
              <a:t>5</a:t>
            </a:r>
          </a:p>
        </p:txBody>
      </p:sp>
      <p:sp>
        <p:nvSpPr>
          <p:cNvPr id="18" name="文本框 17"/>
          <p:cNvSpPr txBox="1"/>
          <p:nvPr/>
        </p:nvSpPr>
        <p:spPr>
          <a:xfrm>
            <a:off x="1617345" y="4286885"/>
            <a:ext cx="341630" cy="306705"/>
          </a:xfrm>
          <a:prstGeom prst="rect">
            <a:avLst/>
          </a:prstGeom>
          <a:noFill/>
        </p:spPr>
        <p:txBody>
          <a:bodyPr wrap="square" rtlCol="0">
            <a:spAutoFit/>
          </a:bodyPr>
          <a:lstStyle/>
          <a:p>
            <a:r>
              <a:rPr lang="en-US" altLang="zh-CN" sz="1400"/>
              <a:t>x</a:t>
            </a:r>
            <a:r>
              <a:rPr lang="en-US" altLang="zh-CN" sz="800"/>
              <a:t>6</a:t>
            </a:r>
          </a:p>
        </p:txBody>
      </p:sp>
      <p:cxnSp>
        <p:nvCxnSpPr>
          <p:cNvPr id="23" name="曲线连接符 22"/>
          <p:cNvCxnSpPr>
            <a:stCxn id="13" idx="1"/>
            <a:endCxn id="18" idx="1"/>
          </p:cNvCxnSpPr>
          <p:nvPr/>
        </p:nvCxnSpPr>
        <p:spPr>
          <a:xfrm rot="10800000" flipH="1" flipV="1">
            <a:off x="1614170" y="2493645"/>
            <a:ext cx="3175" cy="1946910"/>
          </a:xfrm>
          <a:prstGeom prst="curvedConnector3">
            <a:avLst>
              <a:gd name="adj1" fmla="val -7500000"/>
            </a:avLst>
          </a:prstGeom>
        </p:spPr>
        <p:style>
          <a:lnRef idx="2">
            <a:schemeClr val="accent1"/>
          </a:lnRef>
          <a:fillRef idx="0">
            <a:srgbClr val="FFFFFF"/>
          </a:fillRef>
          <a:effectRef idx="0">
            <a:srgbClr val="FFFFFF"/>
          </a:effectRef>
          <a:fontRef idx="minor">
            <a:schemeClr val="tx1"/>
          </a:fontRef>
        </p:style>
      </p:cxnSp>
      <p:sp>
        <p:nvSpPr>
          <p:cNvPr id="24" name="文本框 23"/>
          <p:cNvSpPr txBox="1"/>
          <p:nvPr/>
        </p:nvSpPr>
        <p:spPr>
          <a:xfrm>
            <a:off x="963295" y="3036570"/>
            <a:ext cx="447040" cy="1751330"/>
          </a:xfrm>
          <a:prstGeom prst="rect">
            <a:avLst/>
          </a:prstGeom>
          <a:noFill/>
        </p:spPr>
        <p:txBody>
          <a:bodyPr wrap="square" rtlCol="0">
            <a:noAutofit/>
          </a:bodyPr>
          <a:lstStyle/>
          <a:p>
            <a:r>
              <a:rPr lang="zh-CN" altLang="en-US" sz="1400"/>
              <a:t>训练集</a:t>
            </a:r>
          </a:p>
        </p:txBody>
      </p:sp>
      <p:sp>
        <p:nvSpPr>
          <p:cNvPr id="25" name="矩形 24"/>
          <p:cNvSpPr/>
          <p:nvPr/>
        </p:nvSpPr>
        <p:spPr>
          <a:xfrm>
            <a:off x="2683510" y="3086735"/>
            <a:ext cx="1163320" cy="753745"/>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6" name="文本框 25"/>
          <p:cNvSpPr txBox="1"/>
          <p:nvPr/>
        </p:nvSpPr>
        <p:spPr>
          <a:xfrm>
            <a:off x="2600325" y="3255645"/>
            <a:ext cx="1414145" cy="584835"/>
          </a:xfrm>
          <a:prstGeom prst="rect">
            <a:avLst/>
          </a:prstGeom>
          <a:noFill/>
        </p:spPr>
        <p:txBody>
          <a:bodyPr wrap="square" rtlCol="0">
            <a:noAutofit/>
          </a:bodyPr>
          <a:lstStyle/>
          <a:p>
            <a:r>
              <a:rPr lang="en-US" altLang="zh-CN"/>
              <a:t>   </a:t>
            </a:r>
            <a:r>
              <a:rPr lang="zh-CN" altLang="en-US"/>
              <a:t>编码器</a:t>
            </a:r>
          </a:p>
          <a:p>
            <a:r>
              <a:rPr lang="en-US" altLang="zh-CN" sz="1400"/>
              <a:t>   (</a:t>
            </a:r>
            <a:r>
              <a:rPr lang="zh-CN" altLang="en-US" sz="1400"/>
              <a:t>高斯分布</a:t>
            </a:r>
            <a:r>
              <a:rPr lang="en-US" altLang="zh-CN" sz="1400"/>
              <a:t>)</a:t>
            </a:r>
            <a:endParaRPr lang="zh-CN" altLang="en-US" sz="1400"/>
          </a:p>
          <a:p>
            <a:endParaRPr lang="zh-CN" altLang="en-US" sz="1400"/>
          </a:p>
        </p:txBody>
      </p:sp>
      <p:cxnSp>
        <p:nvCxnSpPr>
          <p:cNvPr id="29" name="直接箭头连接符 28"/>
          <p:cNvCxnSpPr>
            <a:stCxn id="13" idx="3"/>
            <a:endCxn id="26" idx="1"/>
          </p:cNvCxnSpPr>
          <p:nvPr/>
        </p:nvCxnSpPr>
        <p:spPr>
          <a:xfrm>
            <a:off x="1958975" y="2493645"/>
            <a:ext cx="641350" cy="105473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30" name="直接箭头连接符 29"/>
          <p:cNvCxnSpPr>
            <a:stCxn id="14" idx="3"/>
            <a:endCxn id="26" idx="1"/>
          </p:cNvCxnSpPr>
          <p:nvPr/>
        </p:nvCxnSpPr>
        <p:spPr>
          <a:xfrm>
            <a:off x="1958975" y="2882265"/>
            <a:ext cx="641350" cy="66611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31" name="直接箭头连接符 30"/>
          <p:cNvCxnSpPr>
            <a:stCxn id="15" idx="3"/>
          </p:cNvCxnSpPr>
          <p:nvPr/>
        </p:nvCxnSpPr>
        <p:spPr>
          <a:xfrm>
            <a:off x="1958975" y="3271520"/>
            <a:ext cx="594360" cy="19685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32" name="直接箭头连接符 31"/>
          <p:cNvCxnSpPr>
            <a:stCxn id="16" idx="3"/>
            <a:endCxn id="26" idx="1"/>
          </p:cNvCxnSpPr>
          <p:nvPr/>
        </p:nvCxnSpPr>
        <p:spPr>
          <a:xfrm flipV="1">
            <a:off x="1958975" y="3548380"/>
            <a:ext cx="641350" cy="11303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33" name="直接箭头连接符 32"/>
          <p:cNvCxnSpPr>
            <a:stCxn id="17" idx="3"/>
          </p:cNvCxnSpPr>
          <p:nvPr/>
        </p:nvCxnSpPr>
        <p:spPr>
          <a:xfrm flipV="1">
            <a:off x="1958975" y="3477895"/>
            <a:ext cx="641350" cy="57277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34" name="直接箭头连接符 33"/>
          <p:cNvCxnSpPr>
            <a:stCxn id="18" idx="3"/>
          </p:cNvCxnSpPr>
          <p:nvPr/>
        </p:nvCxnSpPr>
        <p:spPr>
          <a:xfrm flipV="1">
            <a:off x="1958975" y="3514725"/>
            <a:ext cx="641350" cy="92583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35" name="直接箭头连接符 34"/>
          <p:cNvCxnSpPr>
            <a:stCxn id="26" idx="3"/>
          </p:cNvCxnSpPr>
          <p:nvPr/>
        </p:nvCxnSpPr>
        <p:spPr>
          <a:xfrm flipV="1">
            <a:off x="4014470" y="3541395"/>
            <a:ext cx="586740" cy="698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36" name="矩形 35"/>
          <p:cNvSpPr/>
          <p:nvPr/>
        </p:nvSpPr>
        <p:spPr>
          <a:xfrm>
            <a:off x="4820285" y="2451735"/>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7" name="矩形 36"/>
          <p:cNvSpPr/>
          <p:nvPr/>
        </p:nvSpPr>
        <p:spPr>
          <a:xfrm>
            <a:off x="4820285" y="2840990"/>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8" name="矩形 37"/>
          <p:cNvSpPr/>
          <p:nvPr/>
        </p:nvSpPr>
        <p:spPr>
          <a:xfrm>
            <a:off x="4820285" y="3230245"/>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9" name="矩形 38"/>
          <p:cNvSpPr/>
          <p:nvPr/>
        </p:nvSpPr>
        <p:spPr>
          <a:xfrm>
            <a:off x="4820285" y="3619500"/>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0" name="矩形 39"/>
          <p:cNvSpPr/>
          <p:nvPr/>
        </p:nvSpPr>
        <p:spPr>
          <a:xfrm>
            <a:off x="4820285" y="4008755"/>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1" name="矩形 40"/>
          <p:cNvSpPr/>
          <p:nvPr/>
        </p:nvSpPr>
        <p:spPr>
          <a:xfrm>
            <a:off x="4820285" y="4398010"/>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2" name="文本框 41"/>
          <p:cNvSpPr txBox="1"/>
          <p:nvPr/>
        </p:nvSpPr>
        <p:spPr>
          <a:xfrm>
            <a:off x="4755515" y="2396490"/>
            <a:ext cx="344805" cy="306705"/>
          </a:xfrm>
          <a:prstGeom prst="rect">
            <a:avLst/>
          </a:prstGeom>
          <a:noFill/>
        </p:spPr>
        <p:txBody>
          <a:bodyPr wrap="square" rtlCol="0">
            <a:spAutoFit/>
          </a:bodyPr>
          <a:lstStyle/>
          <a:p>
            <a:r>
              <a:rPr lang="en-US" altLang="zh-CN" sz="1400"/>
              <a:t>Y</a:t>
            </a:r>
            <a:r>
              <a:rPr lang="en-US" altLang="zh-CN" sz="800"/>
              <a:t>1</a:t>
            </a:r>
          </a:p>
        </p:txBody>
      </p:sp>
      <p:sp>
        <p:nvSpPr>
          <p:cNvPr id="43" name="文本框 42"/>
          <p:cNvSpPr txBox="1"/>
          <p:nvPr/>
        </p:nvSpPr>
        <p:spPr>
          <a:xfrm>
            <a:off x="4755515" y="2785110"/>
            <a:ext cx="344805" cy="306705"/>
          </a:xfrm>
          <a:prstGeom prst="rect">
            <a:avLst/>
          </a:prstGeom>
          <a:noFill/>
        </p:spPr>
        <p:txBody>
          <a:bodyPr wrap="square" rtlCol="0">
            <a:spAutoFit/>
          </a:bodyPr>
          <a:lstStyle/>
          <a:p>
            <a:r>
              <a:rPr lang="en-US" altLang="zh-CN" sz="1400"/>
              <a:t>Y</a:t>
            </a:r>
            <a:r>
              <a:rPr lang="en-US" altLang="zh-CN" sz="800"/>
              <a:t>2</a:t>
            </a:r>
          </a:p>
        </p:txBody>
      </p:sp>
      <p:sp>
        <p:nvSpPr>
          <p:cNvPr id="44" name="文本框 43"/>
          <p:cNvSpPr txBox="1"/>
          <p:nvPr/>
        </p:nvSpPr>
        <p:spPr>
          <a:xfrm>
            <a:off x="4755515" y="3174365"/>
            <a:ext cx="344805" cy="306705"/>
          </a:xfrm>
          <a:prstGeom prst="rect">
            <a:avLst/>
          </a:prstGeom>
          <a:noFill/>
        </p:spPr>
        <p:txBody>
          <a:bodyPr wrap="square" rtlCol="0">
            <a:spAutoFit/>
          </a:bodyPr>
          <a:lstStyle/>
          <a:p>
            <a:r>
              <a:rPr lang="en-US" altLang="zh-CN" sz="1400"/>
              <a:t>Y</a:t>
            </a:r>
            <a:r>
              <a:rPr lang="en-US" altLang="zh-CN" sz="800"/>
              <a:t>3</a:t>
            </a:r>
          </a:p>
        </p:txBody>
      </p:sp>
      <p:sp>
        <p:nvSpPr>
          <p:cNvPr id="45" name="文本框 44"/>
          <p:cNvSpPr txBox="1"/>
          <p:nvPr/>
        </p:nvSpPr>
        <p:spPr>
          <a:xfrm>
            <a:off x="4755515" y="3564255"/>
            <a:ext cx="344805" cy="306705"/>
          </a:xfrm>
          <a:prstGeom prst="rect">
            <a:avLst/>
          </a:prstGeom>
          <a:noFill/>
        </p:spPr>
        <p:txBody>
          <a:bodyPr wrap="square" rtlCol="0">
            <a:spAutoFit/>
          </a:bodyPr>
          <a:lstStyle/>
          <a:p>
            <a:r>
              <a:rPr lang="en-US" altLang="zh-CN" sz="1400"/>
              <a:t>Y</a:t>
            </a:r>
            <a:r>
              <a:rPr lang="en-US" altLang="zh-CN" sz="800"/>
              <a:t>4</a:t>
            </a:r>
          </a:p>
        </p:txBody>
      </p:sp>
      <p:sp>
        <p:nvSpPr>
          <p:cNvPr id="46" name="文本框 45"/>
          <p:cNvSpPr txBox="1"/>
          <p:nvPr/>
        </p:nvSpPr>
        <p:spPr>
          <a:xfrm>
            <a:off x="4755515" y="3953510"/>
            <a:ext cx="344805" cy="306705"/>
          </a:xfrm>
          <a:prstGeom prst="rect">
            <a:avLst/>
          </a:prstGeom>
          <a:noFill/>
        </p:spPr>
        <p:txBody>
          <a:bodyPr wrap="square" rtlCol="0">
            <a:spAutoFit/>
          </a:bodyPr>
          <a:lstStyle/>
          <a:p>
            <a:r>
              <a:rPr lang="en-US" altLang="zh-CN" sz="1400"/>
              <a:t>Y</a:t>
            </a:r>
            <a:r>
              <a:rPr lang="en-US" altLang="zh-CN" sz="800"/>
              <a:t>5</a:t>
            </a:r>
          </a:p>
        </p:txBody>
      </p:sp>
      <p:sp>
        <p:nvSpPr>
          <p:cNvPr id="47" name="文本框 46"/>
          <p:cNvSpPr txBox="1"/>
          <p:nvPr/>
        </p:nvSpPr>
        <p:spPr>
          <a:xfrm>
            <a:off x="4758690" y="4343400"/>
            <a:ext cx="341630" cy="306705"/>
          </a:xfrm>
          <a:prstGeom prst="rect">
            <a:avLst/>
          </a:prstGeom>
          <a:noFill/>
        </p:spPr>
        <p:txBody>
          <a:bodyPr wrap="square" rtlCol="0">
            <a:spAutoFit/>
          </a:bodyPr>
          <a:lstStyle/>
          <a:p>
            <a:r>
              <a:rPr lang="en-US" altLang="zh-CN" sz="1400"/>
              <a:t>Y</a:t>
            </a:r>
            <a:r>
              <a:rPr lang="en-US" altLang="zh-CN" sz="800"/>
              <a:t>6</a:t>
            </a:r>
          </a:p>
        </p:txBody>
      </p:sp>
      <p:sp>
        <p:nvSpPr>
          <p:cNvPr id="50" name="文本框 49"/>
          <p:cNvSpPr txBox="1"/>
          <p:nvPr/>
        </p:nvSpPr>
        <p:spPr>
          <a:xfrm>
            <a:off x="3846830" y="3239135"/>
            <a:ext cx="1141095" cy="275590"/>
          </a:xfrm>
          <a:prstGeom prst="rect">
            <a:avLst/>
          </a:prstGeom>
          <a:noFill/>
        </p:spPr>
        <p:txBody>
          <a:bodyPr wrap="square" rtlCol="0">
            <a:spAutoFit/>
          </a:bodyPr>
          <a:lstStyle/>
          <a:p>
            <a:r>
              <a:rPr lang="zh-CN" altLang="en-US" sz="1200">
                <a:sym typeface="+mn-ea"/>
              </a:rPr>
              <a:t>均值标准差</a:t>
            </a:r>
            <a:endParaRPr lang="zh-CN" altLang="en-US" sz="1200"/>
          </a:p>
        </p:txBody>
      </p:sp>
      <p:sp>
        <p:nvSpPr>
          <p:cNvPr id="51" name="文本框 50"/>
          <p:cNvSpPr txBox="1"/>
          <p:nvPr/>
        </p:nvSpPr>
        <p:spPr>
          <a:xfrm>
            <a:off x="3921760" y="3514725"/>
            <a:ext cx="897890" cy="275590"/>
          </a:xfrm>
          <a:prstGeom prst="rect">
            <a:avLst/>
          </a:prstGeom>
          <a:noFill/>
        </p:spPr>
        <p:txBody>
          <a:bodyPr wrap="square" rtlCol="0">
            <a:spAutoFit/>
          </a:bodyPr>
          <a:lstStyle/>
          <a:p>
            <a:r>
              <a:rPr lang="zh-CN" altLang="en-US" sz="1200"/>
              <a:t>噪声处理</a:t>
            </a:r>
          </a:p>
        </p:txBody>
      </p:sp>
      <p:sp>
        <p:nvSpPr>
          <p:cNvPr id="53" name="矩形 52"/>
          <p:cNvSpPr/>
          <p:nvPr/>
        </p:nvSpPr>
        <p:spPr>
          <a:xfrm>
            <a:off x="6430645" y="2451735"/>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4" name="矩形 53"/>
          <p:cNvSpPr/>
          <p:nvPr/>
        </p:nvSpPr>
        <p:spPr>
          <a:xfrm>
            <a:off x="6430645" y="2840990"/>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5" name="矩形 54"/>
          <p:cNvSpPr/>
          <p:nvPr/>
        </p:nvSpPr>
        <p:spPr>
          <a:xfrm>
            <a:off x="6430645" y="3230245"/>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6" name="矩形 55"/>
          <p:cNvSpPr/>
          <p:nvPr/>
        </p:nvSpPr>
        <p:spPr>
          <a:xfrm>
            <a:off x="6430645" y="3619500"/>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7" name="矩形 56"/>
          <p:cNvSpPr/>
          <p:nvPr/>
        </p:nvSpPr>
        <p:spPr>
          <a:xfrm>
            <a:off x="6430645" y="4008755"/>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8" name="矩形 57"/>
          <p:cNvSpPr/>
          <p:nvPr/>
        </p:nvSpPr>
        <p:spPr>
          <a:xfrm>
            <a:off x="6430645" y="4398010"/>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9" name="文本框 58"/>
          <p:cNvSpPr txBox="1"/>
          <p:nvPr/>
        </p:nvSpPr>
        <p:spPr>
          <a:xfrm>
            <a:off x="6365875" y="2396490"/>
            <a:ext cx="344805" cy="306705"/>
          </a:xfrm>
          <a:prstGeom prst="rect">
            <a:avLst/>
          </a:prstGeom>
          <a:noFill/>
        </p:spPr>
        <p:txBody>
          <a:bodyPr wrap="square" rtlCol="0">
            <a:spAutoFit/>
          </a:bodyPr>
          <a:lstStyle/>
          <a:p>
            <a:r>
              <a:rPr lang="en-US" altLang="zh-CN" sz="1400"/>
              <a:t>Z</a:t>
            </a:r>
            <a:r>
              <a:rPr lang="en-US" altLang="zh-CN" sz="800"/>
              <a:t>1</a:t>
            </a:r>
          </a:p>
        </p:txBody>
      </p:sp>
      <p:sp>
        <p:nvSpPr>
          <p:cNvPr id="60" name="文本框 59"/>
          <p:cNvSpPr txBox="1"/>
          <p:nvPr/>
        </p:nvSpPr>
        <p:spPr>
          <a:xfrm>
            <a:off x="6365875" y="2785110"/>
            <a:ext cx="344805" cy="306705"/>
          </a:xfrm>
          <a:prstGeom prst="rect">
            <a:avLst/>
          </a:prstGeom>
          <a:noFill/>
        </p:spPr>
        <p:txBody>
          <a:bodyPr wrap="square" rtlCol="0">
            <a:spAutoFit/>
          </a:bodyPr>
          <a:lstStyle/>
          <a:p>
            <a:r>
              <a:rPr lang="en-US" altLang="zh-CN" sz="1400"/>
              <a:t>Z</a:t>
            </a:r>
            <a:r>
              <a:rPr lang="en-US" altLang="zh-CN" sz="800"/>
              <a:t>2</a:t>
            </a:r>
          </a:p>
        </p:txBody>
      </p:sp>
      <p:sp>
        <p:nvSpPr>
          <p:cNvPr id="61" name="文本框 60"/>
          <p:cNvSpPr txBox="1"/>
          <p:nvPr/>
        </p:nvSpPr>
        <p:spPr>
          <a:xfrm>
            <a:off x="6365875" y="3174365"/>
            <a:ext cx="344805" cy="306705"/>
          </a:xfrm>
          <a:prstGeom prst="rect">
            <a:avLst/>
          </a:prstGeom>
          <a:noFill/>
        </p:spPr>
        <p:txBody>
          <a:bodyPr wrap="square" rtlCol="0">
            <a:spAutoFit/>
          </a:bodyPr>
          <a:lstStyle/>
          <a:p>
            <a:r>
              <a:rPr lang="en-US" altLang="zh-CN" sz="1400"/>
              <a:t>Z</a:t>
            </a:r>
            <a:r>
              <a:rPr lang="en-US" altLang="zh-CN" sz="800"/>
              <a:t>3</a:t>
            </a:r>
          </a:p>
        </p:txBody>
      </p:sp>
      <p:sp>
        <p:nvSpPr>
          <p:cNvPr id="62" name="文本框 61"/>
          <p:cNvSpPr txBox="1"/>
          <p:nvPr/>
        </p:nvSpPr>
        <p:spPr>
          <a:xfrm>
            <a:off x="6365875" y="3564255"/>
            <a:ext cx="344805" cy="306705"/>
          </a:xfrm>
          <a:prstGeom prst="rect">
            <a:avLst/>
          </a:prstGeom>
          <a:noFill/>
        </p:spPr>
        <p:txBody>
          <a:bodyPr wrap="square" rtlCol="0">
            <a:spAutoFit/>
          </a:bodyPr>
          <a:lstStyle/>
          <a:p>
            <a:r>
              <a:rPr lang="en-US" altLang="zh-CN" sz="1400"/>
              <a:t>Z</a:t>
            </a:r>
            <a:r>
              <a:rPr lang="en-US" altLang="zh-CN" sz="800"/>
              <a:t>4</a:t>
            </a:r>
          </a:p>
        </p:txBody>
      </p:sp>
      <p:sp>
        <p:nvSpPr>
          <p:cNvPr id="63" name="文本框 62"/>
          <p:cNvSpPr txBox="1"/>
          <p:nvPr/>
        </p:nvSpPr>
        <p:spPr>
          <a:xfrm>
            <a:off x="6365875" y="3953510"/>
            <a:ext cx="344805" cy="306705"/>
          </a:xfrm>
          <a:prstGeom prst="rect">
            <a:avLst/>
          </a:prstGeom>
          <a:noFill/>
        </p:spPr>
        <p:txBody>
          <a:bodyPr wrap="square" rtlCol="0">
            <a:spAutoFit/>
          </a:bodyPr>
          <a:lstStyle/>
          <a:p>
            <a:r>
              <a:rPr lang="en-US" altLang="zh-CN" sz="1400"/>
              <a:t>Z</a:t>
            </a:r>
            <a:r>
              <a:rPr lang="en-US" altLang="zh-CN" sz="800"/>
              <a:t>5</a:t>
            </a:r>
          </a:p>
        </p:txBody>
      </p:sp>
      <p:sp>
        <p:nvSpPr>
          <p:cNvPr id="64" name="文本框 63"/>
          <p:cNvSpPr txBox="1"/>
          <p:nvPr/>
        </p:nvSpPr>
        <p:spPr>
          <a:xfrm>
            <a:off x="6369050" y="4343400"/>
            <a:ext cx="341630" cy="306705"/>
          </a:xfrm>
          <a:prstGeom prst="rect">
            <a:avLst/>
          </a:prstGeom>
          <a:noFill/>
        </p:spPr>
        <p:txBody>
          <a:bodyPr wrap="square" rtlCol="0">
            <a:spAutoFit/>
          </a:bodyPr>
          <a:lstStyle/>
          <a:p>
            <a:r>
              <a:rPr lang="en-US" altLang="zh-CN" sz="1400"/>
              <a:t>Z</a:t>
            </a:r>
            <a:r>
              <a:rPr lang="en-US" altLang="zh-CN" sz="800"/>
              <a:t>6</a:t>
            </a:r>
          </a:p>
        </p:txBody>
      </p:sp>
      <p:sp>
        <p:nvSpPr>
          <p:cNvPr id="67" name="矩形 66"/>
          <p:cNvSpPr/>
          <p:nvPr/>
        </p:nvSpPr>
        <p:spPr>
          <a:xfrm>
            <a:off x="5251450" y="2396490"/>
            <a:ext cx="986790" cy="2253615"/>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8" name="文本框 67"/>
          <p:cNvSpPr txBox="1"/>
          <p:nvPr/>
        </p:nvSpPr>
        <p:spPr>
          <a:xfrm>
            <a:off x="5512435" y="3058795"/>
            <a:ext cx="447040" cy="922020"/>
          </a:xfrm>
          <a:prstGeom prst="rect">
            <a:avLst/>
          </a:prstGeom>
          <a:noFill/>
        </p:spPr>
        <p:txBody>
          <a:bodyPr wrap="square" rtlCol="0">
            <a:spAutoFit/>
          </a:bodyPr>
          <a:lstStyle/>
          <a:p>
            <a:r>
              <a:rPr lang="zh-CN" altLang="en-US"/>
              <a:t>解码器</a:t>
            </a:r>
          </a:p>
        </p:txBody>
      </p:sp>
      <p:cxnSp>
        <p:nvCxnSpPr>
          <p:cNvPr id="69" name="直接连接符 68"/>
          <p:cNvCxnSpPr>
            <a:stCxn id="42" idx="3"/>
          </p:cNvCxnSpPr>
          <p:nvPr/>
        </p:nvCxnSpPr>
        <p:spPr>
          <a:xfrm flipV="1">
            <a:off x="5100320" y="2546985"/>
            <a:ext cx="133350" cy="3175"/>
          </a:xfrm>
          <a:prstGeom prst="line">
            <a:avLst/>
          </a:prstGeom>
        </p:spPr>
        <p:style>
          <a:lnRef idx="2">
            <a:schemeClr val="accent1"/>
          </a:lnRef>
          <a:fillRef idx="0">
            <a:srgbClr val="FFFFFF"/>
          </a:fillRef>
          <a:effectRef idx="0">
            <a:srgbClr val="FFFFFF"/>
          </a:effectRef>
          <a:fontRef idx="minor">
            <a:schemeClr val="tx1"/>
          </a:fontRef>
        </p:style>
      </p:cxnSp>
      <p:cxnSp>
        <p:nvCxnSpPr>
          <p:cNvPr id="71" name="直接连接符 70"/>
          <p:cNvCxnSpPr>
            <a:stCxn id="59" idx="1"/>
          </p:cNvCxnSpPr>
          <p:nvPr/>
        </p:nvCxnSpPr>
        <p:spPr>
          <a:xfrm flipH="1">
            <a:off x="6219825" y="2550160"/>
            <a:ext cx="146050" cy="6350"/>
          </a:xfrm>
          <a:prstGeom prst="line">
            <a:avLst/>
          </a:prstGeom>
        </p:spPr>
        <p:style>
          <a:lnRef idx="2">
            <a:schemeClr val="accent1"/>
          </a:lnRef>
          <a:fillRef idx="0">
            <a:srgbClr val="FFFFFF"/>
          </a:fillRef>
          <a:effectRef idx="0">
            <a:srgbClr val="FFFFFF"/>
          </a:effectRef>
          <a:fontRef idx="minor">
            <a:schemeClr val="tx1"/>
          </a:fontRef>
        </p:style>
      </p:cxnSp>
      <p:cxnSp>
        <p:nvCxnSpPr>
          <p:cNvPr id="72" name="直接连接符 71"/>
          <p:cNvCxnSpPr>
            <a:stCxn id="43" idx="3"/>
          </p:cNvCxnSpPr>
          <p:nvPr/>
        </p:nvCxnSpPr>
        <p:spPr>
          <a:xfrm flipV="1">
            <a:off x="5100320" y="2938145"/>
            <a:ext cx="105410" cy="635"/>
          </a:xfrm>
          <a:prstGeom prst="line">
            <a:avLst/>
          </a:prstGeom>
        </p:spPr>
        <p:style>
          <a:lnRef idx="2">
            <a:schemeClr val="accent1"/>
          </a:lnRef>
          <a:fillRef idx="0">
            <a:srgbClr val="FFFFFF"/>
          </a:fillRef>
          <a:effectRef idx="0">
            <a:srgbClr val="FFFFFF"/>
          </a:effectRef>
          <a:fontRef idx="minor">
            <a:schemeClr val="tx1"/>
          </a:fontRef>
        </p:style>
      </p:cxnSp>
      <p:cxnSp>
        <p:nvCxnSpPr>
          <p:cNvPr id="73" name="直接连接符 72"/>
          <p:cNvCxnSpPr>
            <a:stCxn id="44" idx="3"/>
          </p:cNvCxnSpPr>
          <p:nvPr/>
        </p:nvCxnSpPr>
        <p:spPr>
          <a:xfrm flipV="1">
            <a:off x="5100320" y="3319780"/>
            <a:ext cx="133350" cy="8255"/>
          </a:xfrm>
          <a:prstGeom prst="line">
            <a:avLst/>
          </a:prstGeom>
        </p:spPr>
        <p:style>
          <a:lnRef idx="2">
            <a:schemeClr val="accent1"/>
          </a:lnRef>
          <a:fillRef idx="0">
            <a:srgbClr val="FFFFFF"/>
          </a:fillRef>
          <a:effectRef idx="0">
            <a:srgbClr val="FFFFFF"/>
          </a:effectRef>
          <a:fontRef idx="minor">
            <a:schemeClr val="tx1"/>
          </a:fontRef>
        </p:style>
      </p:cxnSp>
      <p:cxnSp>
        <p:nvCxnSpPr>
          <p:cNvPr id="75" name="直接连接符 74"/>
          <p:cNvCxnSpPr>
            <a:stCxn id="45" idx="3"/>
          </p:cNvCxnSpPr>
          <p:nvPr/>
        </p:nvCxnSpPr>
        <p:spPr>
          <a:xfrm>
            <a:off x="5100320" y="3717925"/>
            <a:ext cx="142240" cy="1905"/>
          </a:xfrm>
          <a:prstGeom prst="line">
            <a:avLst/>
          </a:prstGeom>
        </p:spPr>
        <p:style>
          <a:lnRef idx="2">
            <a:schemeClr val="accent1"/>
          </a:lnRef>
          <a:fillRef idx="0">
            <a:srgbClr val="FFFFFF"/>
          </a:fillRef>
          <a:effectRef idx="0">
            <a:srgbClr val="FFFFFF"/>
          </a:effectRef>
          <a:fontRef idx="minor">
            <a:schemeClr val="tx1"/>
          </a:fontRef>
        </p:style>
      </p:cxnSp>
      <p:cxnSp>
        <p:nvCxnSpPr>
          <p:cNvPr id="76" name="直接连接符 75"/>
          <p:cNvCxnSpPr>
            <a:stCxn id="46" idx="3"/>
          </p:cNvCxnSpPr>
          <p:nvPr/>
        </p:nvCxnSpPr>
        <p:spPr>
          <a:xfrm>
            <a:off x="5100320" y="4107180"/>
            <a:ext cx="161290" cy="3175"/>
          </a:xfrm>
          <a:prstGeom prst="line">
            <a:avLst/>
          </a:prstGeom>
        </p:spPr>
        <p:style>
          <a:lnRef idx="2">
            <a:schemeClr val="accent1"/>
          </a:lnRef>
          <a:fillRef idx="0">
            <a:srgbClr val="FFFFFF"/>
          </a:fillRef>
          <a:effectRef idx="0">
            <a:srgbClr val="FFFFFF"/>
          </a:effectRef>
          <a:fontRef idx="minor">
            <a:schemeClr val="tx1"/>
          </a:fontRef>
        </p:style>
      </p:cxnSp>
      <p:cxnSp>
        <p:nvCxnSpPr>
          <p:cNvPr id="77" name="直接连接符 76"/>
          <p:cNvCxnSpPr>
            <a:stCxn id="47" idx="3"/>
          </p:cNvCxnSpPr>
          <p:nvPr/>
        </p:nvCxnSpPr>
        <p:spPr>
          <a:xfrm flipV="1">
            <a:off x="5100320" y="4491990"/>
            <a:ext cx="161290" cy="5080"/>
          </a:xfrm>
          <a:prstGeom prst="line">
            <a:avLst/>
          </a:prstGeom>
        </p:spPr>
        <p:style>
          <a:lnRef idx="2">
            <a:schemeClr val="accent1"/>
          </a:lnRef>
          <a:fillRef idx="0">
            <a:srgbClr val="FFFFFF"/>
          </a:fillRef>
          <a:effectRef idx="0">
            <a:srgbClr val="FFFFFF"/>
          </a:effectRef>
          <a:fontRef idx="minor">
            <a:schemeClr val="tx1"/>
          </a:fontRef>
        </p:style>
      </p:cxnSp>
      <p:cxnSp>
        <p:nvCxnSpPr>
          <p:cNvPr id="79" name="直接连接符 78"/>
          <p:cNvCxnSpPr>
            <a:stCxn id="64" idx="1"/>
          </p:cNvCxnSpPr>
          <p:nvPr/>
        </p:nvCxnSpPr>
        <p:spPr>
          <a:xfrm flipH="1" flipV="1">
            <a:off x="6229350" y="4491990"/>
            <a:ext cx="139700" cy="5080"/>
          </a:xfrm>
          <a:prstGeom prst="line">
            <a:avLst/>
          </a:prstGeom>
        </p:spPr>
        <p:style>
          <a:lnRef idx="2">
            <a:schemeClr val="accent1"/>
          </a:lnRef>
          <a:fillRef idx="0">
            <a:srgbClr val="FFFFFF"/>
          </a:fillRef>
          <a:effectRef idx="0">
            <a:srgbClr val="FFFFFF"/>
          </a:effectRef>
          <a:fontRef idx="minor">
            <a:schemeClr val="tx1"/>
          </a:fontRef>
        </p:style>
      </p:cxnSp>
      <p:cxnSp>
        <p:nvCxnSpPr>
          <p:cNvPr id="80" name="直接连接符 79"/>
          <p:cNvCxnSpPr>
            <a:stCxn id="63" idx="1"/>
          </p:cNvCxnSpPr>
          <p:nvPr/>
        </p:nvCxnSpPr>
        <p:spPr>
          <a:xfrm flipH="1" flipV="1">
            <a:off x="6238240" y="4101465"/>
            <a:ext cx="127635" cy="5715"/>
          </a:xfrm>
          <a:prstGeom prst="line">
            <a:avLst/>
          </a:prstGeom>
        </p:spPr>
        <p:style>
          <a:lnRef idx="2">
            <a:schemeClr val="accent1"/>
          </a:lnRef>
          <a:fillRef idx="0">
            <a:srgbClr val="FFFFFF"/>
          </a:fillRef>
          <a:effectRef idx="0">
            <a:srgbClr val="FFFFFF"/>
          </a:effectRef>
          <a:fontRef idx="minor">
            <a:schemeClr val="tx1"/>
          </a:fontRef>
        </p:style>
      </p:cxnSp>
      <p:cxnSp>
        <p:nvCxnSpPr>
          <p:cNvPr id="81" name="直接连接符 80"/>
          <p:cNvCxnSpPr>
            <a:stCxn id="62" idx="1"/>
          </p:cNvCxnSpPr>
          <p:nvPr/>
        </p:nvCxnSpPr>
        <p:spPr>
          <a:xfrm flipH="1" flipV="1">
            <a:off x="6238240" y="3710305"/>
            <a:ext cx="127635" cy="7620"/>
          </a:xfrm>
          <a:prstGeom prst="line">
            <a:avLst/>
          </a:prstGeom>
        </p:spPr>
        <p:style>
          <a:lnRef idx="2">
            <a:schemeClr val="accent1"/>
          </a:lnRef>
          <a:fillRef idx="0">
            <a:srgbClr val="FFFFFF"/>
          </a:fillRef>
          <a:effectRef idx="0">
            <a:srgbClr val="FFFFFF"/>
          </a:effectRef>
          <a:fontRef idx="minor">
            <a:schemeClr val="tx1"/>
          </a:fontRef>
        </p:style>
      </p:cxnSp>
      <p:cxnSp>
        <p:nvCxnSpPr>
          <p:cNvPr id="82" name="直接连接符 81"/>
          <p:cNvCxnSpPr>
            <a:stCxn id="61" idx="1"/>
          </p:cNvCxnSpPr>
          <p:nvPr/>
        </p:nvCxnSpPr>
        <p:spPr>
          <a:xfrm flipH="1" flipV="1">
            <a:off x="6238240" y="3319780"/>
            <a:ext cx="127635" cy="8255"/>
          </a:xfrm>
          <a:prstGeom prst="line">
            <a:avLst/>
          </a:prstGeom>
        </p:spPr>
        <p:style>
          <a:lnRef idx="2">
            <a:schemeClr val="accent1"/>
          </a:lnRef>
          <a:fillRef idx="0">
            <a:srgbClr val="FFFFFF"/>
          </a:fillRef>
          <a:effectRef idx="0">
            <a:srgbClr val="FFFFFF"/>
          </a:effectRef>
          <a:fontRef idx="minor">
            <a:schemeClr val="tx1"/>
          </a:fontRef>
        </p:style>
      </p:cxnSp>
      <p:cxnSp>
        <p:nvCxnSpPr>
          <p:cNvPr id="83" name="直接连接符 82"/>
          <p:cNvCxnSpPr>
            <a:stCxn id="60" idx="1"/>
          </p:cNvCxnSpPr>
          <p:nvPr/>
        </p:nvCxnSpPr>
        <p:spPr>
          <a:xfrm flipH="1" flipV="1">
            <a:off x="6219825" y="2938145"/>
            <a:ext cx="146050" cy="635"/>
          </a:xfrm>
          <a:prstGeom prst="line">
            <a:avLst/>
          </a:prstGeom>
        </p:spPr>
        <p:style>
          <a:lnRef idx="2">
            <a:schemeClr val="accent1"/>
          </a:lnRef>
          <a:fillRef idx="0">
            <a:srgbClr val="FFFFFF"/>
          </a:fillRef>
          <a:effectRef idx="0">
            <a:srgbClr val="FFFFFF"/>
          </a:effectRef>
          <a:fontRef idx="minor">
            <a:schemeClr val="tx1"/>
          </a:fontRef>
        </p:style>
      </p:cxnSp>
      <p:sp>
        <p:nvSpPr>
          <p:cNvPr id="84" name="文本框 83"/>
          <p:cNvSpPr txBox="1"/>
          <p:nvPr/>
        </p:nvSpPr>
        <p:spPr>
          <a:xfrm>
            <a:off x="4498340" y="1858645"/>
            <a:ext cx="1246505" cy="306705"/>
          </a:xfrm>
          <a:prstGeom prst="rect">
            <a:avLst/>
          </a:prstGeom>
          <a:noFill/>
        </p:spPr>
        <p:txBody>
          <a:bodyPr wrap="square" rtlCol="0">
            <a:spAutoFit/>
          </a:bodyPr>
          <a:lstStyle/>
          <a:p>
            <a:r>
              <a:rPr lang="zh-CN" altLang="en-US" sz="1400"/>
              <a:t>采样样本</a:t>
            </a:r>
          </a:p>
        </p:txBody>
      </p:sp>
      <p:sp>
        <p:nvSpPr>
          <p:cNvPr id="85" name="矩形 84"/>
          <p:cNvSpPr/>
          <p:nvPr/>
        </p:nvSpPr>
        <p:spPr>
          <a:xfrm>
            <a:off x="4554220" y="1877060"/>
            <a:ext cx="855980" cy="251460"/>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86" name="直接箭头连接符 85"/>
          <p:cNvCxnSpPr>
            <a:stCxn id="85" idx="2"/>
          </p:cNvCxnSpPr>
          <p:nvPr/>
        </p:nvCxnSpPr>
        <p:spPr>
          <a:xfrm flipH="1">
            <a:off x="4898390" y="2128520"/>
            <a:ext cx="83820" cy="19558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87" name="矩形 86"/>
          <p:cNvSpPr/>
          <p:nvPr/>
        </p:nvSpPr>
        <p:spPr>
          <a:xfrm>
            <a:off x="6238240" y="1877060"/>
            <a:ext cx="920750" cy="297180"/>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8" name="文本框 87"/>
          <p:cNvSpPr txBox="1"/>
          <p:nvPr/>
        </p:nvSpPr>
        <p:spPr>
          <a:xfrm>
            <a:off x="6219825" y="1877060"/>
            <a:ext cx="996315" cy="306705"/>
          </a:xfrm>
          <a:prstGeom prst="rect">
            <a:avLst/>
          </a:prstGeom>
          <a:noFill/>
        </p:spPr>
        <p:txBody>
          <a:bodyPr wrap="square" rtlCol="0">
            <a:spAutoFit/>
          </a:bodyPr>
          <a:lstStyle/>
          <a:p>
            <a:r>
              <a:rPr lang="zh-CN" altLang="en-US" sz="1400"/>
              <a:t>生成样本</a:t>
            </a:r>
          </a:p>
        </p:txBody>
      </p:sp>
      <p:cxnSp>
        <p:nvCxnSpPr>
          <p:cNvPr id="90" name="直接箭头连接符 89"/>
          <p:cNvCxnSpPr>
            <a:stCxn id="88" idx="2"/>
          </p:cNvCxnSpPr>
          <p:nvPr/>
        </p:nvCxnSpPr>
        <p:spPr>
          <a:xfrm flipH="1">
            <a:off x="6545580" y="2183765"/>
            <a:ext cx="172720" cy="14922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92" name="肘形连接符 91"/>
          <p:cNvCxnSpPr>
            <a:stCxn id="64" idx="2"/>
            <a:endCxn id="18" idx="2"/>
          </p:cNvCxnSpPr>
          <p:nvPr/>
        </p:nvCxnSpPr>
        <p:spPr>
          <a:xfrm rot="5400000" flipH="1">
            <a:off x="4135755" y="2245360"/>
            <a:ext cx="56515" cy="4751705"/>
          </a:xfrm>
          <a:prstGeom prst="bentConnector3">
            <a:avLst>
              <a:gd name="adj1" fmla="val -421348"/>
            </a:avLst>
          </a:prstGeom>
          <a:ln>
            <a:tailEnd type="arrow"/>
          </a:ln>
        </p:spPr>
        <p:style>
          <a:lnRef idx="2">
            <a:schemeClr val="accent1"/>
          </a:lnRef>
          <a:fillRef idx="0">
            <a:srgbClr val="FFFFFF"/>
          </a:fillRef>
          <a:effectRef idx="0">
            <a:srgbClr val="FFFFFF"/>
          </a:effectRef>
          <a:fontRef idx="minor">
            <a:schemeClr val="tx1"/>
          </a:fontRef>
        </p:style>
      </p:cxnSp>
      <p:sp>
        <p:nvSpPr>
          <p:cNvPr id="93" name="文本框 92"/>
          <p:cNvSpPr txBox="1"/>
          <p:nvPr/>
        </p:nvSpPr>
        <p:spPr>
          <a:xfrm>
            <a:off x="3203575" y="4436110"/>
            <a:ext cx="810260" cy="306705"/>
          </a:xfrm>
          <a:prstGeom prst="rect">
            <a:avLst/>
          </a:prstGeom>
          <a:noFill/>
        </p:spPr>
        <p:txBody>
          <a:bodyPr wrap="square" rtlCol="0">
            <a:spAutoFit/>
          </a:bodyPr>
          <a:lstStyle/>
          <a:p>
            <a:r>
              <a:rPr lang="zh-CN" altLang="en-US" sz="1400"/>
              <a:t>比对</a:t>
            </a:r>
          </a:p>
        </p:txBody>
      </p:sp>
      <p:sp>
        <p:nvSpPr>
          <p:cNvPr id="94" name="矩形 93"/>
          <p:cNvSpPr/>
          <p:nvPr/>
        </p:nvSpPr>
        <p:spPr>
          <a:xfrm>
            <a:off x="3203575" y="4426585"/>
            <a:ext cx="493395" cy="316230"/>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95" name="直接箭头连接符 94"/>
          <p:cNvCxnSpPr>
            <a:stCxn id="85" idx="1"/>
          </p:cNvCxnSpPr>
          <p:nvPr/>
        </p:nvCxnSpPr>
        <p:spPr>
          <a:xfrm flipH="1" flipV="1">
            <a:off x="4004945" y="2000250"/>
            <a:ext cx="549275" cy="254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96" name="文本框 95"/>
          <p:cNvSpPr txBox="1"/>
          <p:nvPr/>
        </p:nvSpPr>
        <p:spPr>
          <a:xfrm>
            <a:off x="2832100" y="1858645"/>
            <a:ext cx="1236980" cy="370205"/>
          </a:xfrm>
          <a:prstGeom prst="rect">
            <a:avLst/>
          </a:prstGeom>
          <a:noFill/>
        </p:spPr>
        <p:txBody>
          <a:bodyPr wrap="square" rtlCol="0">
            <a:noAutofit/>
          </a:bodyPr>
          <a:lstStyle/>
          <a:p>
            <a:r>
              <a:rPr lang="en-US" altLang="zh-CN" sz="1400"/>
              <a:t>mu+eps*std</a:t>
            </a:r>
          </a:p>
        </p:txBody>
      </p:sp>
      <p:sp>
        <p:nvSpPr>
          <p:cNvPr id="97" name="矩形 96"/>
          <p:cNvSpPr/>
          <p:nvPr/>
        </p:nvSpPr>
        <p:spPr>
          <a:xfrm>
            <a:off x="2879090" y="1860550"/>
            <a:ext cx="1069975" cy="307340"/>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98" name="直接箭头连接符 97"/>
          <p:cNvCxnSpPr>
            <a:stCxn id="97" idx="2"/>
          </p:cNvCxnSpPr>
          <p:nvPr/>
        </p:nvCxnSpPr>
        <p:spPr>
          <a:xfrm>
            <a:off x="3414395" y="2167890"/>
            <a:ext cx="869950" cy="97663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610" y="316230"/>
            <a:ext cx="4970145" cy="414020"/>
          </a:xfrm>
          <a:prstGeom prst="rect">
            <a:avLst/>
          </a:prstGeom>
          <a:noFill/>
        </p:spPr>
        <p:txBody>
          <a:bodyPr wrap="square" rtlCol="0">
            <a:spAutoFit/>
          </a:bodyPr>
          <a:lstStyle/>
          <a:p>
            <a:r>
              <a:rPr lang="en-US" altLang="zh-CN" sz="2100" b="1" spc="100" dirty="0">
                <a:solidFill>
                  <a:schemeClr val="accent1"/>
                </a:solidFill>
                <a:latin typeface="微软雅黑" panose="020B0503020204020204" pitchFamily="34" charset="-122"/>
                <a:ea typeface="微软雅黑" panose="020B0503020204020204" pitchFamily="34" charset="-122"/>
                <a:sym typeface="+mn-ea"/>
              </a:rPr>
              <a:t>VAE</a:t>
            </a:r>
            <a:r>
              <a:rPr lang="zh-CN" altLang="en-US" sz="2100" b="1" spc="100" dirty="0">
                <a:solidFill>
                  <a:schemeClr val="accent1"/>
                </a:solidFill>
                <a:latin typeface="微软雅黑" panose="020B0503020204020204" pitchFamily="34" charset="-122"/>
                <a:ea typeface="微软雅黑" panose="020B0503020204020204" pitchFamily="34" charset="-122"/>
                <a:sym typeface="+mn-ea"/>
              </a:rPr>
              <a:t>模型</a:t>
            </a: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17</a:t>
            </a:fld>
            <a:endParaRPr lang="zh-CN" altLang="en-US" sz="825"/>
          </a:p>
        </p:txBody>
      </p:sp>
      <p:sp>
        <p:nvSpPr>
          <p:cNvPr id="6" name="文本框 5"/>
          <p:cNvSpPr txBox="1"/>
          <p:nvPr/>
        </p:nvSpPr>
        <p:spPr>
          <a:xfrm>
            <a:off x="283845" y="892810"/>
            <a:ext cx="8427085" cy="1106805"/>
          </a:xfrm>
          <a:prstGeom prst="rect">
            <a:avLst/>
          </a:prstGeom>
          <a:noFill/>
        </p:spPr>
        <p:txBody>
          <a:bodyPr wrap="square" rtlCol="0">
            <a:spAutoFit/>
          </a:bodyPr>
          <a:lstStyle/>
          <a:p>
            <a:r>
              <a:rPr lang="zh-CN" altLang="en-US" b="1" dirty="0">
                <a:latin typeface="微软雅黑" panose="020B0503020204020204" pitchFamily="34" charset="-122"/>
                <a:ea typeface="微软雅黑" panose="020B0503020204020204" pitchFamily="34" charset="-122"/>
              </a:rPr>
              <a:t>模型运行结果统计：</a:t>
            </a:r>
          </a:p>
          <a:p>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将初始模型进行消融实验，分别去掉蛋白质特征提取部分</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需要对编码数据</a:t>
            </a:r>
            <a:r>
              <a:rPr lang="en-US" altLang="zh-CN" sz="1600" dirty="0">
                <a:latin typeface="微软雅黑" panose="020B0503020204020204" pitchFamily="34" charset="-122"/>
                <a:ea typeface="微软雅黑" panose="020B0503020204020204" pitchFamily="34" charset="-122"/>
              </a:rPr>
              <a:t>embedding</a:t>
            </a:r>
            <a:r>
              <a:rPr lang="zh-CN" altLang="en-US" sz="1600" dirty="0">
                <a:latin typeface="微软雅黑" panose="020B0503020204020204" pitchFamily="34" charset="-122"/>
                <a:ea typeface="微软雅黑" panose="020B0503020204020204" pitchFamily="34" charset="-122"/>
              </a:rPr>
              <a:t>处理</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与寡糖特征提取部分再运行，比对三种模型的结果如下</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用表格和柱状图表示</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a:t>
            </a:r>
          </a:p>
          <a:p>
            <a:endParaRPr lang="zh-CN" altLang="en-US" sz="1600" dirty="0">
              <a:latin typeface="微软雅黑" panose="020B0503020204020204" pitchFamily="34" charset="-122"/>
              <a:ea typeface="微软雅黑" panose="020B0503020204020204" pitchFamily="34" charset="-122"/>
            </a:endParaRPr>
          </a:p>
        </p:txBody>
      </p:sp>
      <p:graphicFrame>
        <p:nvGraphicFramePr>
          <p:cNvPr id="8" name="图表 7">
            <a:extLst>
              <a:ext uri="{FF2B5EF4-FFF2-40B4-BE49-F238E27FC236}">
                <a16:creationId xmlns:a16="http://schemas.microsoft.com/office/drawing/2014/main" id="{6419E860-32D3-48AF-1DAB-904DBFF697C8}"/>
              </a:ext>
            </a:extLst>
          </p:cNvPr>
          <p:cNvGraphicFramePr/>
          <p:nvPr>
            <p:extLst>
              <p:ext uri="{D42A27DB-BD31-4B8C-83A1-F6EECF244321}">
                <p14:modId xmlns:p14="http://schemas.microsoft.com/office/powerpoint/2010/main" val="2194175806"/>
              </p:ext>
            </p:extLst>
          </p:nvPr>
        </p:nvGraphicFramePr>
        <p:xfrm>
          <a:off x="758691" y="1718442"/>
          <a:ext cx="7626617" cy="4938707"/>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610" y="316230"/>
            <a:ext cx="4970145" cy="414020"/>
          </a:xfrm>
          <a:prstGeom prst="rect">
            <a:avLst/>
          </a:prstGeom>
          <a:noFill/>
        </p:spPr>
        <p:txBody>
          <a:bodyPr wrap="square" rtlCol="0">
            <a:spAutoFit/>
          </a:bodyPr>
          <a:lstStyle/>
          <a:p>
            <a:r>
              <a:rPr lang="en-US" altLang="zh-CN" sz="2100" b="1" spc="100" dirty="0">
                <a:solidFill>
                  <a:schemeClr val="accent1"/>
                </a:solidFill>
                <a:latin typeface="微软雅黑" panose="020B0503020204020204" pitchFamily="34" charset="-122"/>
                <a:ea typeface="微软雅黑" panose="020B0503020204020204" pitchFamily="34" charset="-122"/>
                <a:sym typeface="+mn-ea"/>
              </a:rPr>
              <a:t>Transformer</a:t>
            </a:r>
            <a:r>
              <a:rPr lang="zh-CN" altLang="en-US" sz="2100" b="1" spc="100" dirty="0">
                <a:solidFill>
                  <a:schemeClr val="accent1"/>
                </a:solidFill>
                <a:latin typeface="微软雅黑" panose="020B0503020204020204" pitchFamily="34" charset="-122"/>
                <a:ea typeface="微软雅黑" panose="020B0503020204020204" pitchFamily="34" charset="-122"/>
                <a:sym typeface="+mn-ea"/>
              </a:rPr>
              <a:t>模型</a:t>
            </a: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18</a:t>
            </a:fld>
            <a:endParaRPr lang="zh-CN" altLang="en-US" sz="825"/>
          </a:p>
        </p:txBody>
      </p:sp>
      <p:sp>
        <p:nvSpPr>
          <p:cNvPr id="6" name="文本框 5"/>
          <p:cNvSpPr txBox="1"/>
          <p:nvPr/>
        </p:nvSpPr>
        <p:spPr>
          <a:xfrm>
            <a:off x="-68" y="773046"/>
            <a:ext cx="7052554" cy="368300"/>
          </a:xfrm>
          <a:prstGeom prst="rect">
            <a:avLst/>
          </a:prstGeom>
          <a:noFill/>
        </p:spPr>
        <p:txBody>
          <a:bodyPr wrap="square" rtlCol="0">
            <a:spAutoFit/>
          </a:bodyPr>
          <a:lstStyle/>
          <a:p>
            <a:r>
              <a:rPr lang="zh-CN" altLang="en-US" b="1" dirty="0">
                <a:latin typeface="微软雅黑" panose="020B0503020204020204" pitchFamily="34" charset="-122"/>
                <a:ea typeface="微软雅黑" panose="020B0503020204020204" pitchFamily="34" charset="-122"/>
              </a:rPr>
              <a:t>模型框架</a:t>
            </a:r>
          </a:p>
        </p:txBody>
      </p:sp>
      <p:sp>
        <p:nvSpPr>
          <p:cNvPr id="4" name="矩形 3"/>
          <p:cNvSpPr/>
          <p:nvPr/>
        </p:nvSpPr>
        <p:spPr>
          <a:xfrm>
            <a:off x="758291" y="2426652"/>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矩形 6"/>
          <p:cNvSpPr/>
          <p:nvPr/>
        </p:nvSpPr>
        <p:spPr>
          <a:xfrm>
            <a:off x="758291" y="2815907"/>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矩形 8"/>
          <p:cNvSpPr/>
          <p:nvPr/>
        </p:nvSpPr>
        <p:spPr>
          <a:xfrm>
            <a:off x="758291" y="3205162"/>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矩形 9"/>
          <p:cNvSpPr/>
          <p:nvPr/>
        </p:nvSpPr>
        <p:spPr>
          <a:xfrm>
            <a:off x="758291" y="3594417"/>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1" name="矩形 10"/>
          <p:cNvSpPr/>
          <p:nvPr/>
        </p:nvSpPr>
        <p:spPr>
          <a:xfrm>
            <a:off x="758291" y="3983672"/>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 name="矩形 11"/>
          <p:cNvSpPr/>
          <p:nvPr/>
        </p:nvSpPr>
        <p:spPr>
          <a:xfrm>
            <a:off x="758291" y="4372927"/>
            <a:ext cx="205105" cy="195580"/>
          </a:xfrm>
          <a:prstGeom prst="rect">
            <a:avLst/>
          </a:prstGeom>
          <a:noFill/>
          <a:extLst>
            <a:ext uri="{909E8E84-426E-40DD-AFC4-6F175D3DCCD1}">
              <a14:hiddenFill xmlns:a14="http://schemas.microsoft.com/office/drawing/2010/main">
                <a:solidFill>
                  <a:schemeClr val="accent2"/>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文本框 12"/>
          <p:cNvSpPr txBox="1"/>
          <p:nvPr/>
        </p:nvSpPr>
        <p:spPr>
          <a:xfrm>
            <a:off x="693521" y="2371407"/>
            <a:ext cx="344805" cy="306705"/>
          </a:xfrm>
          <a:prstGeom prst="rect">
            <a:avLst/>
          </a:prstGeom>
          <a:noFill/>
        </p:spPr>
        <p:txBody>
          <a:bodyPr wrap="square" rtlCol="0">
            <a:spAutoFit/>
          </a:bodyPr>
          <a:lstStyle/>
          <a:p>
            <a:r>
              <a:rPr lang="en-US" altLang="zh-CN" sz="1400"/>
              <a:t>x</a:t>
            </a:r>
            <a:r>
              <a:rPr lang="en-US" altLang="zh-CN" sz="800"/>
              <a:t>1</a:t>
            </a:r>
          </a:p>
        </p:txBody>
      </p:sp>
      <p:sp>
        <p:nvSpPr>
          <p:cNvPr id="14" name="文本框 13"/>
          <p:cNvSpPr txBox="1"/>
          <p:nvPr/>
        </p:nvSpPr>
        <p:spPr>
          <a:xfrm>
            <a:off x="693521" y="2760027"/>
            <a:ext cx="344805" cy="306705"/>
          </a:xfrm>
          <a:prstGeom prst="rect">
            <a:avLst/>
          </a:prstGeom>
          <a:noFill/>
        </p:spPr>
        <p:txBody>
          <a:bodyPr wrap="square" rtlCol="0">
            <a:spAutoFit/>
          </a:bodyPr>
          <a:lstStyle/>
          <a:p>
            <a:r>
              <a:rPr lang="en-US" altLang="zh-CN" sz="1400"/>
              <a:t>x</a:t>
            </a:r>
            <a:r>
              <a:rPr lang="en-US" altLang="zh-CN" sz="800"/>
              <a:t>2</a:t>
            </a:r>
          </a:p>
        </p:txBody>
      </p:sp>
      <p:sp>
        <p:nvSpPr>
          <p:cNvPr id="15" name="文本框 14"/>
          <p:cNvSpPr txBox="1"/>
          <p:nvPr/>
        </p:nvSpPr>
        <p:spPr>
          <a:xfrm>
            <a:off x="693521" y="3149282"/>
            <a:ext cx="344805" cy="306705"/>
          </a:xfrm>
          <a:prstGeom prst="rect">
            <a:avLst/>
          </a:prstGeom>
          <a:noFill/>
        </p:spPr>
        <p:txBody>
          <a:bodyPr wrap="square" rtlCol="0">
            <a:spAutoFit/>
          </a:bodyPr>
          <a:lstStyle/>
          <a:p>
            <a:r>
              <a:rPr lang="en-US" altLang="zh-CN" sz="1400"/>
              <a:t>x</a:t>
            </a:r>
            <a:r>
              <a:rPr lang="en-US" altLang="zh-CN" sz="800"/>
              <a:t>3</a:t>
            </a:r>
          </a:p>
        </p:txBody>
      </p:sp>
      <p:sp>
        <p:nvSpPr>
          <p:cNvPr id="16" name="文本框 15"/>
          <p:cNvSpPr txBox="1"/>
          <p:nvPr/>
        </p:nvSpPr>
        <p:spPr>
          <a:xfrm>
            <a:off x="693521" y="3539172"/>
            <a:ext cx="344805" cy="306705"/>
          </a:xfrm>
          <a:prstGeom prst="rect">
            <a:avLst/>
          </a:prstGeom>
          <a:noFill/>
        </p:spPr>
        <p:txBody>
          <a:bodyPr wrap="square" rtlCol="0">
            <a:spAutoFit/>
          </a:bodyPr>
          <a:lstStyle/>
          <a:p>
            <a:r>
              <a:rPr lang="en-US" altLang="zh-CN" sz="1400"/>
              <a:t>x</a:t>
            </a:r>
            <a:r>
              <a:rPr lang="en-US" altLang="zh-CN" sz="800"/>
              <a:t>4</a:t>
            </a:r>
          </a:p>
        </p:txBody>
      </p:sp>
      <p:sp>
        <p:nvSpPr>
          <p:cNvPr id="17" name="文本框 16"/>
          <p:cNvSpPr txBox="1"/>
          <p:nvPr/>
        </p:nvSpPr>
        <p:spPr>
          <a:xfrm>
            <a:off x="693521" y="3928427"/>
            <a:ext cx="344805" cy="306705"/>
          </a:xfrm>
          <a:prstGeom prst="rect">
            <a:avLst/>
          </a:prstGeom>
          <a:noFill/>
        </p:spPr>
        <p:txBody>
          <a:bodyPr wrap="square" rtlCol="0">
            <a:spAutoFit/>
          </a:bodyPr>
          <a:lstStyle/>
          <a:p>
            <a:r>
              <a:rPr lang="en-US" altLang="zh-CN" sz="1400"/>
              <a:t>x</a:t>
            </a:r>
            <a:r>
              <a:rPr lang="en-US" altLang="zh-CN" sz="800"/>
              <a:t>5</a:t>
            </a:r>
          </a:p>
        </p:txBody>
      </p:sp>
      <p:sp>
        <p:nvSpPr>
          <p:cNvPr id="18" name="文本框 17"/>
          <p:cNvSpPr txBox="1"/>
          <p:nvPr/>
        </p:nvSpPr>
        <p:spPr>
          <a:xfrm>
            <a:off x="696696" y="4318317"/>
            <a:ext cx="341630" cy="306705"/>
          </a:xfrm>
          <a:prstGeom prst="rect">
            <a:avLst/>
          </a:prstGeom>
          <a:noFill/>
        </p:spPr>
        <p:txBody>
          <a:bodyPr wrap="square" rtlCol="0">
            <a:spAutoFit/>
          </a:bodyPr>
          <a:lstStyle/>
          <a:p>
            <a:r>
              <a:rPr lang="en-US" altLang="zh-CN" sz="1400"/>
              <a:t>x</a:t>
            </a:r>
            <a:r>
              <a:rPr lang="en-US" altLang="zh-CN" sz="800"/>
              <a:t>6</a:t>
            </a:r>
          </a:p>
        </p:txBody>
      </p:sp>
      <p:cxnSp>
        <p:nvCxnSpPr>
          <p:cNvPr id="23" name="曲线连接符 22"/>
          <p:cNvCxnSpPr>
            <a:stCxn id="13" idx="1"/>
            <a:endCxn id="18" idx="1"/>
          </p:cNvCxnSpPr>
          <p:nvPr/>
        </p:nvCxnSpPr>
        <p:spPr>
          <a:xfrm rot="10800000" flipH="1" flipV="1">
            <a:off x="693521" y="2525077"/>
            <a:ext cx="3175" cy="1946910"/>
          </a:xfrm>
          <a:prstGeom prst="curvedConnector3">
            <a:avLst>
              <a:gd name="adj1" fmla="val -7500000"/>
            </a:avLst>
          </a:prstGeom>
        </p:spPr>
        <p:style>
          <a:lnRef idx="2">
            <a:schemeClr val="accent1"/>
          </a:lnRef>
          <a:fillRef idx="0">
            <a:srgbClr val="FFFFFF"/>
          </a:fillRef>
          <a:effectRef idx="0">
            <a:srgbClr val="FFFFFF"/>
          </a:effectRef>
          <a:fontRef idx="minor">
            <a:schemeClr val="tx1"/>
          </a:fontRef>
        </p:style>
      </p:cxnSp>
      <p:sp>
        <p:nvSpPr>
          <p:cNvPr id="24" name="文本框 23"/>
          <p:cNvSpPr txBox="1"/>
          <p:nvPr/>
        </p:nvSpPr>
        <p:spPr>
          <a:xfrm>
            <a:off x="42646" y="3068002"/>
            <a:ext cx="447040" cy="721995"/>
          </a:xfrm>
          <a:prstGeom prst="rect">
            <a:avLst/>
          </a:prstGeom>
          <a:noFill/>
        </p:spPr>
        <p:txBody>
          <a:bodyPr wrap="square" rtlCol="0">
            <a:noAutofit/>
          </a:bodyPr>
          <a:lstStyle/>
          <a:p>
            <a:r>
              <a:rPr lang="zh-CN" altLang="en-US" sz="1400"/>
              <a:t>训练集</a:t>
            </a:r>
          </a:p>
        </p:txBody>
      </p:sp>
      <p:sp>
        <p:nvSpPr>
          <p:cNvPr id="25" name="矩形 24"/>
          <p:cNvSpPr/>
          <p:nvPr/>
        </p:nvSpPr>
        <p:spPr>
          <a:xfrm>
            <a:off x="3621473" y="2663825"/>
            <a:ext cx="543371" cy="1849438"/>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19" name="直接箭头连接符 18">
            <a:extLst>
              <a:ext uri="{FF2B5EF4-FFF2-40B4-BE49-F238E27FC236}">
                <a16:creationId xmlns:a16="http://schemas.microsoft.com/office/drawing/2014/main" id="{A170C152-A99C-32F2-3416-936CAC1D9728}"/>
              </a:ext>
            </a:extLst>
          </p:cNvPr>
          <p:cNvCxnSpPr>
            <a:cxnSpLocks/>
          </p:cNvCxnSpPr>
          <p:nvPr/>
        </p:nvCxnSpPr>
        <p:spPr>
          <a:xfrm>
            <a:off x="1038326" y="2525077"/>
            <a:ext cx="641350" cy="1054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79D5A85E-17E6-3958-E41F-96688FB1C826}"/>
              </a:ext>
            </a:extLst>
          </p:cNvPr>
          <p:cNvCxnSpPr>
            <a:cxnSpLocks/>
            <a:stCxn id="14" idx="3"/>
          </p:cNvCxnSpPr>
          <p:nvPr/>
        </p:nvCxnSpPr>
        <p:spPr>
          <a:xfrm>
            <a:off x="1038326" y="2913380"/>
            <a:ext cx="641350" cy="6661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a:extLst>
              <a:ext uri="{FF2B5EF4-FFF2-40B4-BE49-F238E27FC236}">
                <a16:creationId xmlns:a16="http://schemas.microsoft.com/office/drawing/2014/main" id="{EC469255-3BBB-E768-8D20-D184797A3DAE}"/>
              </a:ext>
            </a:extLst>
          </p:cNvPr>
          <p:cNvCxnSpPr>
            <a:cxnSpLocks/>
            <a:stCxn id="15" idx="3"/>
          </p:cNvCxnSpPr>
          <p:nvPr/>
        </p:nvCxnSpPr>
        <p:spPr>
          <a:xfrm>
            <a:off x="1038326" y="3302635"/>
            <a:ext cx="641350" cy="2768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124489A2-BC7B-D673-A887-F3CA63235EBA}"/>
              </a:ext>
            </a:extLst>
          </p:cNvPr>
          <p:cNvCxnSpPr>
            <a:cxnSpLocks/>
            <a:stCxn id="16" idx="3"/>
          </p:cNvCxnSpPr>
          <p:nvPr/>
        </p:nvCxnSpPr>
        <p:spPr>
          <a:xfrm flipV="1">
            <a:off x="1038326" y="3579495"/>
            <a:ext cx="641350" cy="113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a:extLst>
              <a:ext uri="{FF2B5EF4-FFF2-40B4-BE49-F238E27FC236}">
                <a16:creationId xmlns:a16="http://schemas.microsoft.com/office/drawing/2014/main" id="{2ACD7A96-86F4-185C-36C9-CFC53DD75A66}"/>
              </a:ext>
            </a:extLst>
          </p:cNvPr>
          <p:cNvCxnSpPr>
            <a:cxnSpLocks/>
            <a:stCxn id="17" idx="3"/>
          </p:cNvCxnSpPr>
          <p:nvPr/>
        </p:nvCxnSpPr>
        <p:spPr>
          <a:xfrm flipV="1">
            <a:off x="1038326" y="3594417"/>
            <a:ext cx="641350" cy="4873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a:extLst>
              <a:ext uri="{FF2B5EF4-FFF2-40B4-BE49-F238E27FC236}">
                <a16:creationId xmlns:a16="http://schemas.microsoft.com/office/drawing/2014/main" id="{51BC7B77-8D3D-90CF-E411-3BD6B8FA0081}"/>
              </a:ext>
            </a:extLst>
          </p:cNvPr>
          <p:cNvCxnSpPr>
            <a:cxnSpLocks/>
            <a:stCxn id="18" idx="3"/>
          </p:cNvCxnSpPr>
          <p:nvPr/>
        </p:nvCxnSpPr>
        <p:spPr>
          <a:xfrm flipV="1">
            <a:off x="1038326" y="3579495"/>
            <a:ext cx="641350" cy="892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矩形 110">
            <a:extLst>
              <a:ext uri="{FF2B5EF4-FFF2-40B4-BE49-F238E27FC236}">
                <a16:creationId xmlns:a16="http://schemas.microsoft.com/office/drawing/2014/main" id="{DDF85826-E99B-7CC3-3751-CD2A32CCA594}"/>
              </a:ext>
            </a:extLst>
          </p:cNvPr>
          <p:cNvSpPr/>
          <p:nvPr/>
        </p:nvSpPr>
        <p:spPr>
          <a:xfrm>
            <a:off x="3189940" y="2213259"/>
            <a:ext cx="4975456" cy="2750569"/>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12" name="文本框 111">
            <a:extLst>
              <a:ext uri="{FF2B5EF4-FFF2-40B4-BE49-F238E27FC236}">
                <a16:creationId xmlns:a16="http://schemas.microsoft.com/office/drawing/2014/main" id="{36C08C81-6E30-D021-E7DC-CE680678D7B1}"/>
              </a:ext>
            </a:extLst>
          </p:cNvPr>
          <p:cNvSpPr txBox="1"/>
          <p:nvPr/>
        </p:nvSpPr>
        <p:spPr>
          <a:xfrm>
            <a:off x="4870802" y="4954872"/>
            <a:ext cx="1414145" cy="584835"/>
          </a:xfrm>
          <a:prstGeom prst="rect">
            <a:avLst/>
          </a:prstGeom>
          <a:noFill/>
        </p:spPr>
        <p:txBody>
          <a:bodyPr wrap="square" rtlCol="0">
            <a:noAutofit/>
          </a:bodyPr>
          <a:lstStyle/>
          <a:p>
            <a:r>
              <a:rPr lang="en-US" altLang="zh-CN" dirty="0"/>
              <a:t>   </a:t>
            </a:r>
            <a:r>
              <a:rPr lang="zh-CN" altLang="en-US" dirty="0"/>
              <a:t>编码器层</a:t>
            </a:r>
          </a:p>
        </p:txBody>
      </p:sp>
      <p:sp>
        <p:nvSpPr>
          <p:cNvPr id="122" name="矩形 121">
            <a:extLst>
              <a:ext uri="{FF2B5EF4-FFF2-40B4-BE49-F238E27FC236}">
                <a16:creationId xmlns:a16="http://schemas.microsoft.com/office/drawing/2014/main" id="{666284F9-13AA-50DE-C26F-368683AD48FD}"/>
              </a:ext>
            </a:extLst>
          </p:cNvPr>
          <p:cNvSpPr/>
          <p:nvPr/>
        </p:nvSpPr>
        <p:spPr>
          <a:xfrm>
            <a:off x="8486940" y="2792412"/>
            <a:ext cx="570063" cy="1493520"/>
          </a:xfrm>
          <a:prstGeom prst="rect">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3" name="文本框 122">
            <a:extLst>
              <a:ext uri="{FF2B5EF4-FFF2-40B4-BE49-F238E27FC236}">
                <a16:creationId xmlns:a16="http://schemas.microsoft.com/office/drawing/2014/main" id="{0C0E89D2-9C6F-E4D4-D71C-DD735F494E73}"/>
              </a:ext>
            </a:extLst>
          </p:cNvPr>
          <p:cNvSpPr txBox="1"/>
          <p:nvPr/>
        </p:nvSpPr>
        <p:spPr>
          <a:xfrm>
            <a:off x="8574269" y="2933158"/>
            <a:ext cx="395404" cy="1200329"/>
          </a:xfrm>
          <a:prstGeom prst="rect">
            <a:avLst/>
          </a:prstGeom>
          <a:noFill/>
        </p:spPr>
        <p:txBody>
          <a:bodyPr wrap="square" rtlCol="0">
            <a:spAutoFit/>
          </a:bodyPr>
          <a:lstStyle/>
          <a:p>
            <a:r>
              <a:rPr lang="zh-CN" altLang="en-US" dirty="0"/>
              <a:t>回归预测</a:t>
            </a:r>
          </a:p>
        </p:txBody>
      </p:sp>
      <p:sp>
        <p:nvSpPr>
          <p:cNvPr id="5" name="矩形 4">
            <a:extLst>
              <a:ext uri="{FF2B5EF4-FFF2-40B4-BE49-F238E27FC236}">
                <a16:creationId xmlns:a16="http://schemas.microsoft.com/office/drawing/2014/main" id="{925854BF-8050-5867-A440-45B229372A49}"/>
              </a:ext>
            </a:extLst>
          </p:cNvPr>
          <p:cNvSpPr/>
          <p:nvPr/>
        </p:nvSpPr>
        <p:spPr>
          <a:xfrm>
            <a:off x="1679676" y="3000851"/>
            <a:ext cx="570063" cy="1157288"/>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F23C2F55-31A7-FAD0-AF95-82DBA727FD55}"/>
              </a:ext>
            </a:extLst>
          </p:cNvPr>
          <p:cNvSpPr txBox="1"/>
          <p:nvPr/>
        </p:nvSpPr>
        <p:spPr>
          <a:xfrm>
            <a:off x="1766797" y="2988380"/>
            <a:ext cx="395404" cy="1200329"/>
          </a:xfrm>
          <a:prstGeom prst="rect">
            <a:avLst/>
          </a:prstGeom>
          <a:noFill/>
        </p:spPr>
        <p:txBody>
          <a:bodyPr wrap="square" rtlCol="0">
            <a:spAutoFit/>
          </a:bodyPr>
          <a:lstStyle/>
          <a:p>
            <a:r>
              <a:rPr lang="zh-CN" altLang="en-US" dirty="0"/>
              <a:t>输入嵌入</a:t>
            </a:r>
          </a:p>
        </p:txBody>
      </p:sp>
      <p:cxnSp>
        <p:nvCxnSpPr>
          <p:cNvPr id="20" name="直接箭头连接符 19">
            <a:extLst>
              <a:ext uri="{FF2B5EF4-FFF2-40B4-BE49-F238E27FC236}">
                <a16:creationId xmlns:a16="http://schemas.microsoft.com/office/drawing/2014/main" id="{F8C9CF82-5240-BD1C-695A-26E5C0232BE2}"/>
              </a:ext>
            </a:extLst>
          </p:cNvPr>
          <p:cNvCxnSpPr>
            <a:cxnSpLocks/>
            <a:endCxn id="60" idx="0"/>
          </p:cNvCxnSpPr>
          <p:nvPr/>
        </p:nvCxnSpPr>
        <p:spPr>
          <a:xfrm flipH="1">
            <a:off x="2703088" y="2812606"/>
            <a:ext cx="5433" cy="5705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a:extLst>
              <a:ext uri="{FF2B5EF4-FFF2-40B4-BE49-F238E27FC236}">
                <a16:creationId xmlns:a16="http://schemas.microsoft.com/office/drawing/2014/main" id="{6461B87E-84D2-85F4-DE39-AB9190B93843}"/>
              </a:ext>
            </a:extLst>
          </p:cNvPr>
          <p:cNvCxnSpPr>
            <a:cxnSpLocks/>
          </p:cNvCxnSpPr>
          <p:nvPr/>
        </p:nvCxnSpPr>
        <p:spPr>
          <a:xfrm>
            <a:off x="2242361" y="3592379"/>
            <a:ext cx="93232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01FE4ACD-1947-4049-C521-E3D52AB3701F}"/>
              </a:ext>
            </a:extLst>
          </p:cNvPr>
          <p:cNvSpPr/>
          <p:nvPr/>
        </p:nvSpPr>
        <p:spPr>
          <a:xfrm>
            <a:off x="1662774" y="2385062"/>
            <a:ext cx="1333852" cy="420430"/>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5" name="文本框 34">
            <a:extLst>
              <a:ext uri="{FF2B5EF4-FFF2-40B4-BE49-F238E27FC236}">
                <a16:creationId xmlns:a16="http://schemas.microsoft.com/office/drawing/2014/main" id="{4EA4726A-AB77-FBCA-36EC-5C86D5D0372C}"/>
              </a:ext>
            </a:extLst>
          </p:cNvPr>
          <p:cNvSpPr txBox="1"/>
          <p:nvPr/>
        </p:nvSpPr>
        <p:spPr>
          <a:xfrm>
            <a:off x="1766797" y="2412704"/>
            <a:ext cx="1329472" cy="369332"/>
          </a:xfrm>
          <a:prstGeom prst="rect">
            <a:avLst/>
          </a:prstGeom>
          <a:noFill/>
        </p:spPr>
        <p:txBody>
          <a:bodyPr wrap="square" rtlCol="0">
            <a:spAutoFit/>
          </a:bodyPr>
          <a:lstStyle/>
          <a:p>
            <a:r>
              <a:rPr lang="zh-CN" altLang="en-US" dirty="0"/>
              <a:t>位置编码</a:t>
            </a:r>
          </a:p>
        </p:txBody>
      </p:sp>
      <p:cxnSp>
        <p:nvCxnSpPr>
          <p:cNvPr id="41" name="直接箭头连接符 40">
            <a:extLst>
              <a:ext uri="{FF2B5EF4-FFF2-40B4-BE49-F238E27FC236}">
                <a16:creationId xmlns:a16="http://schemas.microsoft.com/office/drawing/2014/main" id="{C1580CD7-3B4A-1371-4035-87B8666703E1}"/>
              </a:ext>
            </a:extLst>
          </p:cNvPr>
          <p:cNvCxnSpPr>
            <a:cxnSpLocks/>
          </p:cNvCxnSpPr>
          <p:nvPr/>
        </p:nvCxnSpPr>
        <p:spPr>
          <a:xfrm>
            <a:off x="3189939" y="3588544"/>
            <a:ext cx="4017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1139B2C1-6E35-52B7-7B19-5EAB259C4BD5}"/>
              </a:ext>
            </a:extLst>
          </p:cNvPr>
          <p:cNvCxnSpPr>
            <a:cxnSpLocks/>
          </p:cNvCxnSpPr>
          <p:nvPr/>
        </p:nvCxnSpPr>
        <p:spPr>
          <a:xfrm>
            <a:off x="3380952" y="3588544"/>
            <a:ext cx="210765" cy="1581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70401086-4920-B84D-ECE2-02288B43F009}"/>
              </a:ext>
            </a:extLst>
          </p:cNvPr>
          <p:cNvCxnSpPr>
            <a:cxnSpLocks/>
          </p:cNvCxnSpPr>
          <p:nvPr/>
        </p:nvCxnSpPr>
        <p:spPr>
          <a:xfrm flipV="1">
            <a:off x="3374416" y="3428999"/>
            <a:ext cx="217301" cy="159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文本框 50">
            <a:extLst>
              <a:ext uri="{FF2B5EF4-FFF2-40B4-BE49-F238E27FC236}">
                <a16:creationId xmlns:a16="http://schemas.microsoft.com/office/drawing/2014/main" id="{76B07258-9080-B24A-6165-7D2728B48AB6}"/>
              </a:ext>
            </a:extLst>
          </p:cNvPr>
          <p:cNvSpPr txBox="1"/>
          <p:nvPr/>
        </p:nvSpPr>
        <p:spPr>
          <a:xfrm>
            <a:off x="3677730" y="2749680"/>
            <a:ext cx="395404" cy="1754326"/>
          </a:xfrm>
          <a:prstGeom prst="rect">
            <a:avLst/>
          </a:prstGeom>
          <a:noFill/>
        </p:spPr>
        <p:txBody>
          <a:bodyPr wrap="square" rtlCol="0">
            <a:spAutoFit/>
          </a:bodyPr>
          <a:lstStyle/>
          <a:p>
            <a:r>
              <a:rPr lang="zh-CN" altLang="en-US" dirty="0"/>
              <a:t>多头注意力层</a:t>
            </a:r>
          </a:p>
        </p:txBody>
      </p:sp>
      <p:cxnSp>
        <p:nvCxnSpPr>
          <p:cNvPr id="53" name="直接箭头连接符 52">
            <a:extLst>
              <a:ext uri="{FF2B5EF4-FFF2-40B4-BE49-F238E27FC236}">
                <a16:creationId xmlns:a16="http://schemas.microsoft.com/office/drawing/2014/main" id="{26513823-6F0B-70E0-F3B7-3D3D82D44988}"/>
              </a:ext>
            </a:extLst>
          </p:cNvPr>
          <p:cNvCxnSpPr>
            <a:cxnSpLocks/>
          </p:cNvCxnSpPr>
          <p:nvPr/>
        </p:nvCxnSpPr>
        <p:spPr>
          <a:xfrm flipV="1">
            <a:off x="3380952" y="2521133"/>
            <a:ext cx="0" cy="1081871"/>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27FAD319-FD6D-29B0-324C-891B5E5FF11D}"/>
              </a:ext>
            </a:extLst>
          </p:cNvPr>
          <p:cNvCxnSpPr>
            <a:cxnSpLocks/>
          </p:cNvCxnSpPr>
          <p:nvPr/>
        </p:nvCxnSpPr>
        <p:spPr>
          <a:xfrm>
            <a:off x="3374416" y="2521133"/>
            <a:ext cx="1489423"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cxnSp>
        <p:nvCxnSpPr>
          <p:cNvPr id="59" name="直接箭头连接符 58">
            <a:extLst>
              <a:ext uri="{FF2B5EF4-FFF2-40B4-BE49-F238E27FC236}">
                <a16:creationId xmlns:a16="http://schemas.microsoft.com/office/drawing/2014/main" id="{09C0EFAF-4C2B-6223-8561-43FD2C0E3BCF}"/>
              </a:ext>
            </a:extLst>
          </p:cNvPr>
          <p:cNvCxnSpPr>
            <a:cxnSpLocks/>
          </p:cNvCxnSpPr>
          <p:nvPr/>
        </p:nvCxnSpPr>
        <p:spPr>
          <a:xfrm>
            <a:off x="4164844" y="3588544"/>
            <a:ext cx="4017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椭圆 59">
            <a:extLst>
              <a:ext uri="{FF2B5EF4-FFF2-40B4-BE49-F238E27FC236}">
                <a16:creationId xmlns:a16="http://schemas.microsoft.com/office/drawing/2014/main" id="{64664C9A-3466-0B55-15B9-7AC4E2C269C4}"/>
              </a:ext>
            </a:extLst>
          </p:cNvPr>
          <p:cNvSpPr/>
          <p:nvPr/>
        </p:nvSpPr>
        <p:spPr>
          <a:xfrm>
            <a:off x="2506769" y="3383176"/>
            <a:ext cx="392637" cy="39263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2" name="直接连接符 61">
            <a:extLst>
              <a:ext uri="{FF2B5EF4-FFF2-40B4-BE49-F238E27FC236}">
                <a16:creationId xmlns:a16="http://schemas.microsoft.com/office/drawing/2014/main" id="{E8AB7A14-B145-1B39-28B9-879F9C7A9262}"/>
              </a:ext>
            </a:extLst>
          </p:cNvPr>
          <p:cNvCxnSpPr>
            <a:cxnSpLocks/>
          </p:cNvCxnSpPr>
          <p:nvPr/>
        </p:nvCxnSpPr>
        <p:spPr>
          <a:xfrm>
            <a:off x="2506769" y="3594417"/>
            <a:ext cx="39263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48F7CC1E-C867-C2AE-D9E6-B5A848CFBAC2}"/>
              </a:ext>
            </a:extLst>
          </p:cNvPr>
          <p:cNvCxnSpPr>
            <a:stCxn id="60" idx="0"/>
            <a:endCxn id="60" idx="4"/>
          </p:cNvCxnSpPr>
          <p:nvPr/>
        </p:nvCxnSpPr>
        <p:spPr>
          <a:xfrm>
            <a:off x="2703088" y="3383176"/>
            <a:ext cx="0" cy="39263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8" name="矩形 67">
            <a:extLst>
              <a:ext uri="{FF2B5EF4-FFF2-40B4-BE49-F238E27FC236}">
                <a16:creationId xmlns:a16="http://schemas.microsoft.com/office/drawing/2014/main" id="{5D4AC2AC-9A7B-07AC-5A72-0E2C0F618B0F}"/>
              </a:ext>
            </a:extLst>
          </p:cNvPr>
          <p:cNvSpPr/>
          <p:nvPr/>
        </p:nvSpPr>
        <p:spPr>
          <a:xfrm>
            <a:off x="4576196" y="2982144"/>
            <a:ext cx="956370" cy="1212800"/>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9" name="文本框 68">
            <a:extLst>
              <a:ext uri="{FF2B5EF4-FFF2-40B4-BE49-F238E27FC236}">
                <a16:creationId xmlns:a16="http://schemas.microsoft.com/office/drawing/2014/main" id="{78A5B729-44F7-0244-6C1B-565DAB6BDEC5}"/>
              </a:ext>
            </a:extLst>
          </p:cNvPr>
          <p:cNvSpPr txBox="1"/>
          <p:nvPr/>
        </p:nvSpPr>
        <p:spPr>
          <a:xfrm>
            <a:off x="4653471" y="3000851"/>
            <a:ext cx="395404" cy="1200329"/>
          </a:xfrm>
          <a:prstGeom prst="rect">
            <a:avLst/>
          </a:prstGeom>
          <a:noFill/>
        </p:spPr>
        <p:txBody>
          <a:bodyPr wrap="square" rtlCol="0">
            <a:spAutoFit/>
          </a:bodyPr>
          <a:lstStyle/>
          <a:p>
            <a:r>
              <a:rPr lang="zh-CN" altLang="en-US" dirty="0"/>
              <a:t>层归一化</a:t>
            </a:r>
          </a:p>
        </p:txBody>
      </p:sp>
      <p:cxnSp>
        <p:nvCxnSpPr>
          <p:cNvPr id="72" name="直接箭头连接符 71">
            <a:extLst>
              <a:ext uri="{FF2B5EF4-FFF2-40B4-BE49-F238E27FC236}">
                <a16:creationId xmlns:a16="http://schemas.microsoft.com/office/drawing/2014/main" id="{055C414C-AD55-B406-1332-542ABED2D80C}"/>
              </a:ext>
            </a:extLst>
          </p:cNvPr>
          <p:cNvCxnSpPr>
            <a:cxnSpLocks/>
          </p:cNvCxnSpPr>
          <p:nvPr/>
        </p:nvCxnSpPr>
        <p:spPr>
          <a:xfrm flipH="1">
            <a:off x="4869180" y="2516247"/>
            <a:ext cx="3245" cy="470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文本框 77">
            <a:extLst>
              <a:ext uri="{FF2B5EF4-FFF2-40B4-BE49-F238E27FC236}">
                <a16:creationId xmlns:a16="http://schemas.microsoft.com/office/drawing/2014/main" id="{2ED3CA37-89BF-C116-7977-1BF9C6503E5C}"/>
              </a:ext>
            </a:extLst>
          </p:cNvPr>
          <p:cNvSpPr txBox="1"/>
          <p:nvPr/>
        </p:nvSpPr>
        <p:spPr>
          <a:xfrm>
            <a:off x="5148240" y="1826562"/>
            <a:ext cx="1414145" cy="584835"/>
          </a:xfrm>
          <a:prstGeom prst="rect">
            <a:avLst/>
          </a:prstGeom>
          <a:noFill/>
        </p:spPr>
        <p:txBody>
          <a:bodyPr wrap="square" rtlCol="0">
            <a:noAutofit/>
          </a:bodyPr>
          <a:lstStyle/>
          <a:p>
            <a:r>
              <a:rPr lang="en-US" altLang="zh-CN" dirty="0"/>
              <a:t>   </a:t>
            </a:r>
            <a:r>
              <a:rPr lang="en-US" altLang="zh-CN" dirty="0" err="1"/>
              <a:t>Nx</a:t>
            </a:r>
            <a:endParaRPr lang="zh-CN" altLang="en-US" dirty="0"/>
          </a:p>
        </p:txBody>
      </p:sp>
      <p:sp>
        <p:nvSpPr>
          <p:cNvPr id="79" name="文本框 78">
            <a:extLst>
              <a:ext uri="{FF2B5EF4-FFF2-40B4-BE49-F238E27FC236}">
                <a16:creationId xmlns:a16="http://schemas.microsoft.com/office/drawing/2014/main" id="{BD3C08BA-8115-F0A8-936B-2C4C7CC6A950}"/>
              </a:ext>
            </a:extLst>
          </p:cNvPr>
          <p:cNvSpPr txBox="1"/>
          <p:nvPr/>
        </p:nvSpPr>
        <p:spPr>
          <a:xfrm>
            <a:off x="5055576" y="2987040"/>
            <a:ext cx="395404" cy="1200329"/>
          </a:xfrm>
          <a:prstGeom prst="rect">
            <a:avLst/>
          </a:prstGeom>
          <a:noFill/>
        </p:spPr>
        <p:txBody>
          <a:bodyPr wrap="square" rtlCol="0">
            <a:spAutoFit/>
          </a:bodyPr>
          <a:lstStyle/>
          <a:p>
            <a:r>
              <a:rPr lang="zh-CN" altLang="en-US" dirty="0"/>
              <a:t>残差连接</a:t>
            </a:r>
          </a:p>
        </p:txBody>
      </p:sp>
      <p:cxnSp>
        <p:nvCxnSpPr>
          <p:cNvPr id="80" name="直接箭头连接符 79">
            <a:extLst>
              <a:ext uri="{FF2B5EF4-FFF2-40B4-BE49-F238E27FC236}">
                <a16:creationId xmlns:a16="http://schemas.microsoft.com/office/drawing/2014/main" id="{B9A2F10E-D697-5F6A-FC2E-4E5862EDC3D0}"/>
              </a:ext>
            </a:extLst>
          </p:cNvPr>
          <p:cNvCxnSpPr>
            <a:cxnSpLocks/>
          </p:cNvCxnSpPr>
          <p:nvPr/>
        </p:nvCxnSpPr>
        <p:spPr>
          <a:xfrm>
            <a:off x="5532566" y="3571488"/>
            <a:ext cx="4017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7BF5DD96-5F34-7AD8-512A-4AE88C2C1F9D}"/>
              </a:ext>
            </a:extLst>
          </p:cNvPr>
          <p:cNvSpPr/>
          <p:nvPr/>
        </p:nvSpPr>
        <p:spPr>
          <a:xfrm>
            <a:off x="5940482" y="2798094"/>
            <a:ext cx="543371" cy="1567434"/>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2" name="文本框 81">
            <a:extLst>
              <a:ext uri="{FF2B5EF4-FFF2-40B4-BE49-F238E27FC236}">
                <a16:creationId xmlns:a16="http://schemas.microsoft.com/office/drawing/2014/main" id="{15D52226-EDE3-2957-3696-0DBA71E509F1}"/>
              </a:ext>
            </a:extLst>
          </p:cNvPr>
          <p:cNvSpPr txBox="1"/>
          <p:nvPr/>
        </p:nvSpPr>
        <p:spPr>
          <a:xfrm>
            <a:off x="6007269" y="2848540"/>
            <a:ext cx="395404" cy="1477328"/>
          </a:xfrm>
          <a:prstGeom prst="rect">
            <a:avLst/>
          </a:prstGeom>
          <a:noFill/>
        </p:spPr>
        <p:txBody>
          <a:bodyPr wrap="square" rtlCol="0">
            <a:spAutoFit/>
          </a:bodyPr>
          <a:lstStyle/>
          <a:p>
            <a:r>
              <a:rPr lang="zh-CN" altLang="en-US" dirty="0"/>
              <a:t>前置反馈层</a:t>
            </a:r>
          </a:p>
        </p:txBody>
      </p:sp>
      <p:cxnSp>
        <p:nvCxnSpPr>
          <p:cNvPr id="83" name="直接箭头连接符 82">
            <a:extLst>
              <a:ext uri="{FF2B5EF4-FFF2-40B4-BE49-F238E27FC236}">
                <a16:creationId xmlns:a16="http://schemas.microsoft.com/office/drawing/2014/main" id="{A163979C-42FA-67E8-DA4E-50451BB9FC90}"/>
              </a:ext>
            </a:extLst>
          </p:cNvPr>
          <p:cNvCxnSpPr>
            <a:cxnSpLocks/>
          </p:cNvCxnSpPr>
          <p:nvPr/>
        </p:nvCxnSpPr>
        <p:spPr>
          <a:xfrm>
            <a:off x="6483853" y="3571488"/>
            <a:ext cx="4017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矩形 83">
            <a:extLst>
              <a:ext uri="{FF2B5EF4-FFF2-40B4-BE49-F238E27FC236}">
                <a16:creationId xmlns:a16="http://schemas.microsoft.com/office/drawing/2014/main" id="{6B53B03B-8259-9737-8A22-4EF0936C731F}"/>
              </a:ext>
            </a:extLst>
          </p:cNvPr>
          <p:cNvSpPr/>
          <p:nvPr/>
        </p:nvSpPr>
        <p:spPr>
          <a:xfrm>
            <a:off x="6895238" y="2982144"/>
            <a:ext cx="956370" cy="1212800"/>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5" name="文本框 84">
            <a:extLst>
              <a:ext uri="{FF2B5EF4-FFF2-40B4-BE49-F238E27FC236}">
                <a16:creationId xmlns:a16="http://schemas.microsoft.com/office/drawing/2014/main" id="{25F316CF-0AF7-6953-F2C7-C59A97F5717B}"/>
              </a:ext>
            </a:extLst>
          </p:cNvPr>
          <p:cNvSpPr txBox="1"/>
          <p:nvPr/>
        </p:nvSpPr>
        <p:spPr>
          <a:xfrm>
            <a:off x="6972513" y="3000851"/>
            <a:ext cx="395404" cy="1200329"/>
          </a:xfrm>
          <a:prstGeom prst="rect">
            <a:avLst/>
          </a:prstGeom>
          <a:noFill/>
        </p:spPr>
        <p:txBody>
          <a:bodyPr wrap="square" rtlCol="0">
            <a:spAutoFit/>
          </a:bodyPr>
          <a:lstStyle/>
          <a:p>
            <a:r>
              <a:rPr lang="zh-CN" altLang="en-US" dirty="0"/>
              <a:t>层归一化</a:t>
            </a:r>
          </a:p>
        </p:txBody>
      </p:sp>
      <p:sp>
        <p:nvSpPr>
          <p:cNvPr id="86" name="文本框 85">
            <a:extLst>
              <a:ext uri="{FF2B5EF4-FFF2-40B4-BE49-F238E27FC236}">
                <a16:creationId xmlns:a16="http://schemas.microsoft.com/office/drawing/2014/main" id="{D3114D4E-4BA5-17A8-57DE-33A2ED54569C}"/>
              </a:ext>
            </a:extLst>
          </p:cNvPr>
          <p:cNvSpPr txBox="1"/>
          <p:nvPr/>
        </p:nvSpPr>
        <p:spPr>
          <a:xfrm>
            <a:off x="7374618" y="2987040"/>
            <a:ext cx="395404" cy="1200329"/>
          </a:xfrm>
          <a:prstGeom prst="rect">
            <a:avLst/>
          </a:prstGeom>
          <a:noFill/>
        </p:spPr>
        <p:txBody>
          <a:bodyPr wrap="square" rtlCol="0">
            <a:spAutoFit/>
          </a:bodyPr>
          <a:lstStyle/>
          <a:p>
            <a:r>
              <a:rPr lang="zh-CN" altLang="en-US" dirty="0"/>
              <a:t>残差连接</a:t>
            </a:r>
          </a:p>
        </p:txBody>
      </p:sp>
      <p:cxnSp>
        <p:nvCxnSpPr>
          <p:cNvPr id="87" name="直接箭头连接符 86">
            <a:extLst>
              <a:ext uri="{FF2B5EF4-FFF2-40B4-BE49-F238E27FC236}">
                <a16:creationId xmlns:a16="http://schemas.microsoft.com/office/drawing/2014/main" id="{0601DB52-4267-9590-3E84-E5E3BD7A0622}"/>
              </a:ext>
            </a:extLst>
          </p:cNvPr>
          <p:cNvCxnSpPr>
            <a:cxnSpLocks/>
          </p:cNvCxnSpPr>
          <p:nvPr/>
        </p:nvCxnSpPr>
        <p:spPr>
          <a:xfrm flipV="1">
            <a:off x="5734902" y="2489617"/>
            <a:ext cx="0" cy="1081871"/>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cxnSp>
        <p:nvCxnSpPr>
          <p:cNvPr id="88" name="直接箭头连接符 87">
            <a:extLst>
              <a:ext uri="{FF2B5EF4-FFF2-40B4-BE49-F238E27FC236}">
                <a16:creationId xmlns:a16="http://schemas.microsoft.com/office/drawing/2014/main" id="{9174D9FC-7FBD-A85E-4482-FD2AD73DA4DD}"/>
              </a:ext>
            </a:extLst>
          </p:cNvPr>
          <p:cNvCxnSpPr>
            <a:cxnSpLocks/>
          </p:cNvCxnSpPr>
          <p:nvPr/>
        </p:nvCxnSpPr>
        <p:spPr>
          <a:xfrm>
            <a:off x="5728366" y="2489617"/>
            <a:ext cx="1489423"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cxnSp>
        <p:nvCxnSpPr>
          <p:cNvPr id="89" name="直接箭头连接符 88">
            <a:extLst>
              <a:ext uri="{FF2B5EF4-FFF2-40B4-BE49-F238E27FC236}">
                <a16:creationId xmlns:a16="http://schemas.microsoft.com/office/drawing/2014/main" id="{2BBD9701-DD45-E4E3-D9D2-E1F46243BE7D}"/>
              </a:ext>
            </a:extLst>
          </p:cNvPr>
          <p:cNvCxnSpPr>
            <a:cxnSpLocks/>
          </p:cNvCxnSpPr>
          <p:nvPr/>
        </p:nvCxnSpPr>
        <p:spPr>
          <a:xfrm flipH="1">
            <a:off x="7223130" y="2484731"/>
            <a:ext cx="3245" cy="470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0" name="直接箭头连接符 89">
            <a:extLst>
              <a:ext uri="{FF2B5EF4-FFF2-40B4-BE49-F238E27FC236}">
                <a16:creationId xmlns:a16="http://schemas.microsoft.com/office/drawing/2014/main" id="{F2DEDBD7-997F-1939-9E57-9E36F1CB8118}"/>
              </a:ext>
            </a:extLst>
          </p:cNvPr>
          <p:cNvCxnSpPr>
            <a:cxnSpLocks/>
          </p:cNvCxnSpPr>
          <p:nvPr/>
        </p:nvCxnSpPr>
        <p:spPr>
          <a:xfrm>
            <a:off x="7851608" y="3571488"/>
            <a:ext cx="62945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610" y="316230"/>
            <a:ext cx="4970145" cy="414020"/>
          </a:xfrm>
          <a:prstGeom prst="rect">
            <a:avLst/>
          </a:prstGeom>
          <a:noFill/>
        </p:spPr>
        <p:txBody>
          <a:bodyPr wrap="square" rtlCol="0">
            <a:spAutoFit/>
          </a:bodyPr>
          <a:lstStyle/>
          <a:p>
            <a:r>
              <a:rPr lang="en-US" altLang="zh-CN" sz="2100" b="1" spc="100" dirty="0">
                <a:solidFill>
                  <a:schemeClr val="accent1"/>
                </a:solidFill>
                <a:latin typeface="微软雅黑" panose="020B0503020204020204" pitchFamily="34" charset="-122"/>
                <a:ea typeface="微软雅黑" panose="020B0503020204020204" pitchFamily="34" charset="-122"/>
                <a:sym typeface="+mn-ea"/>
              </a:rPr>
              <a:t>Transformer</a:t>
            </a:r>
            <a:r>
              <a:rPr lang="zh-CN" altLang="en-US" sz="2100" b="1" spc="100" dirty="0">
                <a:solidFill>
                  <a:schemeClr val="accent1"/>
                </a:solidFill>
                <a:latin typeface="微软雅黑" panose="020B0503020204020204" pitchFamily="34" charset="-122"/>
                <a:ea typeface="微软雅黑" panose="020B0503020204020204" pitchFamily="34" charset="-122"/>
                <a:sym typeface="+mn-ea"/>
              </a:rPr>
              <a:t>模型</a:t>
            </a: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19</a:t>
            </a:fld>
            <a:endParaRPr lang="zh-CN" altLang="en-US" sz="825"/>
          </a:p>
        </p:txBody>
      </p:sp>
      <p:sp>
        <p:nvSpPr>
          <p:cNvPr id="6" name="文本框 5"/>
          <p:cNvSpPr txBox="1"/>
          <p:nvPr/>
        </p:nvSpPr>
        <p:spPr>
          <a:xfrm>
            <a:off x="283845" y="892810"/>
            <a:ext cx="8427085" cy="1106805"/>
          </a:xfrm>
          <a:prstGeom prst="rect">
            <a:avLst/>
          </a:prstGeom>
          <a:noFill/>
        </p:spPr>
        <p:txBody>
          <a:bodyPr wrap="square" rtlCol="0">
            <a:spAutoFit/>
          </a:bodyPr>
          <a:lstStyle/>
          <a:p>
            <a:r>
              <a:rPr lang="zh-CN" altLang="en-US" b="1" dirty="0">
                <a:latin typeface="微软雅黑" panose="020B0503020204020204" pitchFamily="34" charset="-122"/>
                <a:ea typeface="微软雅黑" panose="020B0503020204020204" pitchFamily="34" charset="-122"/>
              </a:rPr>
              <a:t>模型运行结果统计：</a:t>
            </a:r>
          </a:p>
          <a:p>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将初始模型进行消融实验，分别去掉蛋白质特征提取部分</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需要对编码数据</a:t>
            </a:r>
            <a:r>
              <a:rPr lang="en-US" altLang="zh-CN" sz="1600" dirty="0">
                <a:latin typeface="微软雅黑" panose="020B0503020204020204" pitchFamily="34" charset="-122"/>
                <a:ea typeface="微软雅黑" panose="020B0503020204020204" pitchFamily="34" charset="-122"/>
              </a:rPr>
              <a:t>embedding</a:t>
            </a:r>
            <a:r>
              <a:rPr lang="zh-CN" altLang="en-US" sz="1600" dirty="0">
                <a:latin typeface="微软雅黑" panose="020B0503020204020204" pitchFamily="34" charset="-122"/>
                <a:ea typeface="微软雅黑" panose="020B0503020204020204" pitchFamily="34" charset="-122"/>
              </a:rPr>
              <a:t>处理</a:t>
            </a:r>
            <a:r>
              <a:rPr lang="en-US" altLang="zh-CN" sz="1600">
                <a:latin typeface="微软雅黑" panose="020B0503020204020204" pitchFamily="34" charset="-122"/>
                <a:ea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rPr>
              <a:t>与</a:t>
            </a:r>
            <a:r>
              <a:rPr lang="zh-CN" altLang="en-US" sz="1600" dirty="0">
                <a:latin typeface="微软雅黑" panose="020B0503020204020204" pitchFamily="34" charset="-122"/>
                <a:ea typeface="微软雅黑" panose="020B0503020204020204" pitchFamily="34" charset="-122"/>
              </a:rPr>
              <a:t>寡糖特征提取部分再运行，比对三种模型的结果如下</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用表格和柱状图表示</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a:t>
            </a:r>
          </a:p>
          <a:p>
            <a:endParaRPr lang="zh-CN" altLang="en-US" sz="1600" dirty="0">
              <a:latin typeface="微软雅黑" panose="020B0503020204020204" pitchFamily="34" charset="-122"/>
              <a:ea typeface="微软雅黑" panose="020B0503020204020204" pitchFamily="34" charset="-122"/>
            </a:endParaRPr>
          </a:p>
        </p:txBody>
      </p:sp>
      <p:graphicFrame>
        <p:nvGraphicFramePr>
          <p:cNvPr id="4" name="图表 3">
            <a:extLst>
              <a:ext uri="{FF2B5EF4-FFF2-40B4-BE49-F238E27FC236}">
                <a16:creationId xmlns:a16="http://schemas.microsoft.com/office/drawing/2014/main" id="{CF792208-BC9D-A886-EDBE-7B4019BF10AF}"/>
              </a:ext>
            </a:extLst>
          </p:cNvPr>
          <p:cNvGraphicFramePr/>
          <p:nvPr>
            <p:extLst>
              <p:ext uri="{D42A27DB-BD31-4B8C-83A1-F6EECF244321}">
                <p14:modId xmlns:p14="http://schemas.microsoft.com/office/powerpoint/2010/main" val="3285927220"/>
              </p:ext>
            </p:extLst>
          </p:nvPr>
        </p:nvGraphicFramePr>
        <p:xfrm>
          <a:off x="758691" y="1718442"/>
          <a:ext cx="7626617" cy="493870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47271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16722" r="16722" b="9445"/>
          <a:stretch>
            <a:fillRect/>
          </a:stretch>
        </p:blipFill>
        <p:spPr>
          <a:xfrm>
            <a:off x="0" y="2200275"/>
            <a:ext cx="9144000" cy="4657725"/>
          </a:xfrm>
          <a:prstGeom prst="rect">
            <a:avLst/>
          </a:prstGeom>
        </p:spPr>
      </p:pic>
      <p:sp>
        <p:nvSpPr>
          <p:cNvPr id="6" name="矩形 5"/>
          <p:cNvSpPr/>
          <p:nvPr/>
        </p:nvSpPr>
        <p:spPr>
          <a:xfrm>
            <a:off x="0" y="1714500"/>
            <a:ext cx="9144000" cy="5143500"/>
          </a:xfrm>
          <a:prstGeom prst="rect">
            <a:avLst/>
          </a:prstGeom>
          <a:gradFill>
            <a:gsLst>
              <a:gs pos="10000">
                <a:schemeClr val="bg1"/>
              </a:gs>
              <a:gs pos="100000">
                <a:schemeClr val="bg1">
                  <a:alpha val="0"/>
                </a:schemeClr>
              </a:gs>
              <a:gs pos="48000">
                <a:schemeClr val="bg1">
                  <a:alpha val="50000"/>
                </a:schemeClr>
              </a:gs>
            </a:gsLst>
            <a:lin ang="5400000" scaled="1"/>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latin typeface="等线" panose="02010600030101010101" pitchFamily="2" charset="-122"/>
              <a:ea typeface="等线" panose="02010600030101010101" pitchFamily="2" charset="-122"/>
            </a:endParaRPr>
          </a:p>
        </p:txBody>
      </p:sp>
      <p:grpSp>
        <p:nvGrpSpPr>
          <p:cNvPr id="7" name="组合 6"/>
          <p:cNvGrpSpPr/>
          <p:nvPr/>
        </p:nvGrpSpPr>
        <p:grpSpPr>
          <a:xfrm>
            <a:off x="2069837" y="1940239"/>
            <a:ext cx="5560695" cy="1469390"/>
            <a:chOff x="2759783" y="1278885"/>
            <a:chExt cx="7414259" cy="1959187"/>
          </a:xfrm>
        </p:grpSpPr>
        <p:grpSp>
          <p:nvGrpSpPr>
            <p:cNvPr id="3" name="组合 2"/>
            <p:cNvGrpSpPr/>
            <p:nvPr/>
          </p:nvGrpSpPr>
          <p:grpSpPr>
            <a:xfrm>
              <a:off x="2759783" y="1278885"/>
              <a:ext cx="7414259" cy="1959187"/>
              <a:chOff x="3233566" y="1418585"/>
              <a:chExt cx="7414259" cy="1959187"/>
            </a:xfrm>
          </p:grpSpPr>
          <p:sp>
            <p:nvSpPr>
              <p:cNvPr id="8" name="文本框 7"/>
              <p:cNvSpPr txBox="1"/>
              <p:nvPr/>
            </p:nvSpPr>
            <p:spPr>
              <a:xfrm>
                <a:off x="3233566" y="2332985"/>
                <a:ext cx="7414259" cy="104478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500" b="1" i="0" u="none" strike="noStrike" kern="1200" cap="none" spc="2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蛋白质序列特征提取</a:t>
                </a:r>
              </a:p>
            </p:txBody>
          </p:sp>
          <p:sp>
            <p:nvSpPr>
              <p:cNvPr id="10" name="文本框 9"/>
              <p:cNvSpPr txBox="1"/>
              <p:nvPr/>
            </p:nvSpPr>
            <p:spPr>
              <a:xfrm>
                <a:off x="5393018" y="1418585"/>
                <a:ext cx="2353530" cy="61383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1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PART 01</a:t>
                </a:r>
                <a:endParaRPr kumimoji="0" lang="zh-CN" altLang="en-US" sz="2400" b="0" i="0" u="none" strike="noStrike" kern="1200" cap="none" spc="1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grpSp>
        <p:cxnSp>
          <p:nvCxnSpPr>
            <p:cNvPr id="4" name="直接连接符 3"/>
            <p:cNvCxnSpPr/>
            <p:nvPr/>
          </p:nvCxnSpPr>
          <p:spPr>
            <a:xfrm>
              <a:off x="5924550" y="2006600"/>
              <a:ext cx="3429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610" y="316230"/>
            <a:ext cx="3557905" cy="414020"/>
          </a:xfrm>
          <a:prstGeom prst="rect">
            <a:avLst/>
          </a:prstGeom>
          <a:noFill/>
        </p:spPr>
        <p:txBody>
          <a:bodyPr wrap="square" rtlCol="0">
            <a:spAutoFit/>
          </a:bodyPr>
          <a:lstStyle/>
          <a:p>
            <a:r>
              <a:rPr lang="zh-CN" altLang="en-US" sz="2100" b="1" spc="100" dirty="0">
                <a:solidFill>
                  <a:schemeClr val="accent1"/>
                </a:solidFill>
                <a:latin typeface="微软雅黑" panose="020B0503020204020204" pitchFamily="34" charset="-122"/>
                <a:ea typeface="微软雅黑" panose="020B0503020204020204" pitchFamily="34" charset="-122"/>
              </a:rPr>
              <a:t>蛋白质序列特征提取</a:t>
            </a: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3</a:t>
            </a:fld>
            <a:endParaRPr lang="zh-CN" altLang="en-US" sz="825"/>
          </a:p>
        </p:txBody>
      </p:sp>
      <p:sp>
        <p:nvSpPr>
          <p:cNvPr id="8" name="文本框 7"/>
          <p:cNvSpPr txBox="1"/>
          <p:nvPr/>
        </p:nvSpPr>
        <p:spPr>
          <a:xfrm>
            <a:off x="283777" y="893061"/>
            <a:ext cx="7052554" cy="368300"/>
          </a:xfrm>
          <a:prstGeom prst="rect">
            <a:avLst/>
          </a:prstGeom>
          <a:noFill/>
        </p:spPr>
        <p:txBody>
          <a:bodyPr wrap="square" rtlCol="0">
            <a:spAutoFit/>
          </a:bodyPr>
          <a:lstStyle/>
          <a:p>
            <a:r>
              <a:rPr lang="en-US" altLang="zh-CN" b="1" dirty="0">
                <a:latin typeface="微软雅黑" panose="020B0503020204020204" pitchFamily="34" charset="-122"/>
                <a:ea typeface="微软雅黑" panose="020B0503020204020204" pitchFamily="34" charset="-122"/>
              </a:rPr>
              <a:t>1.</a:t>
            </a:r>
            <a:r>
              <a:rPr lang="zh-CN" altLang="en-US" b="1" dirty="0">
                <a:latin typeface="微软雅黑" panose="020B0503020204020204" pitchFamily="34" charset="-122"/>
                <a:ea typeface="微软雅黑" panose="020B0503020204020204" pitchFamily="34" charset="-122"/>
              </a:rPr>
              <a:t>蛋白质特征提取的重要性</a:t>
            </a:r>
          </a:p>
        </p:txBody>
      </p:sp>
      <p:sp>
        <p:nvSpPr>
          <p:cNvPr id="4" name="文本框 3"/>
          <p:cNvSpPr txBox="1"/>
          <p:nvPr/>
        </p:nvSpPr>
        <p:spPr>
          <a:xfrm>
            <a:off x="372745" y="1261110"/>
            <a:ext cx="8684260" cy="4683125"/>
          </a:xfrm>
          <a:prstGeom prst="rect">
            <a:avLst/>
          </a:prstGeom>
          <a:noFill/>
        </p:spPr>
        <p:txBody>
          <a:bodyPr wrap="square" rtlCol="0">
            <a:noAutofit/>
          </a:bodyPr>
          <a:lstStyle/>
          <a:p>
            <a:pPr>
              <a:lnSpc>
                <a:spcPct val="18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）结合位点识别：特征提取可以帮助识别蛋白质上可能与寡糖结合的位点。例如，通过分析氨基酸序列中的特定模式和结构域，可以预测潜在的结合位点。</a:t>
            </a:r>
          </a:p>
          <a:p>
            <a:pPr>
              <a:lnSpc>
                <a:spcPct val="18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）结合机制理解：通过提取蛋白质序列的特征，可以更好地理解寡糖与蛋白质的结合机制。这有助于揭示结合的具体方式，如O-糖苷键或N-糖苷键的形成。</a:t>
            </a:r>
          </a:p>
          <a:p>
            <a:pPr>
              <a:lnSpc>
                <a:spcPct val="180000"/>
              </a:lnSpc>
            </a:pP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）功能预测：特征提取有助于预测蛋白质在结合寡糖后的功能变化。例如，结合寡糖后蛋白质的稳定性、活性和功能可能会发生变化，通过特征提取可以提前预测这些变化。</a:t>
            </a:r>
          </a:p>
          <a:p>
            <a:pPr>
              <a:lnSpc>
                <a:spcPct val="180000"/>
              </a:lnSpc>
            </a:pPr>
            <a:r>
              <a:rPr lang="en-US" altLang="zh-CN" sz="1600" dirty="0">
                <a:latin typeface="微软雅黑" panose="020B0503020204020204" pitchFamily="34" charset="-122"/>
                <a:ea typeface="微软雅黑" panose="020B0503020204020204" pitchFamily="34" charset="-122"/>
              </a:rPr>
              <a:t>4</a:t>
            </a:r>
            <a:r>
              <a:rPr lang="zh-CN" altLang="en-US" sz="1600" dirty="0">
                <a:latin typeface="微软雅黑" panose="020B0503020204020204" pitchFamily="34" charset="-122"/>
                <a:ea typeface="微软雅黑" panose="020B0503020204020204" pitchFamily="34" charset="-122"/>
              </a:rPr>
              <a:t>）结构预测：特征提取可以提供关于蛋白质三维结构的信息，这对于理解寡糖与蛋白质的结合至关重要。结合后的结构变化可能会影响蛋白质的功能和相互作用。</a:t>
            </a:r>
          </a:p>
          <a:p>
            <a:pPr>
              <a:lnSpc>
                <a:spcPct val="180000"/>
              </a:lnSpc>
            </a:pPr>
            <a:r>
              <a:rPr lang="en-US" altLang="zh-CN" sz="1600" dirty="0">
                <a:latin typeface="微软雅黑" panose="020B0503020204020204" pitchFamily="34" charset="-122"/>
                <a:ea typeface="微软雅黑" panose="020B0503020204020204" pitchFamily="34" charset="-122"/>
              </a:rPr>
              <a:t>5</a:t>
            </a:r>
            <a:r>
              <a:rPr lang="zh-CN" altLang="en-US" sz="1600" dirty="0">
                <a:latin typeface="微软雅黑" panose="020B0503020204020204" pitchFamily="34" charset="-122"/>
                <a:ea typeface="微软雅黑" panose="020B0503020204020204" pitchFamily="34" charset="-122"/>
              </a:rPr>
              <a:t>）机器学习应用：特征提取是机器学习模型的基础，通过提取高维特征，可以训练模型进行结合位点预测、结合机制分析等任务。这对于大规模筛选和分析具有重要意义。</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610" y="316230"/>
            <a:ext cx="3947160" cy="414020"/>
          </a:xfrm>
          <a:prstGeom prst="rect">
            <a:avLst/>
          </a:prstGeom>
          <a:noFill/>
        </p:spPr>
        <p:txBody>
          <a:bodyPr wrap="square" rtlCol="0">
            <a:spAutoFit/>
          </a:bodyPr>
          <a:lstStyle/>
          <a:p>
            <a:r>
              <a:rPr lang="zh-CN" altLang="en-US" sz="2100" b="1" spc="100" dirty="0">
                <a:solidFill>
                  <a:schemeClr val="accent1"/>
                </a:solidFill>
                <a:latin typeface="微软雅黑" panose="020B0503020204020204" pitchFamily="34" charset="-122"/>
                <a:ea typeface="微软雅黑" panose="020B0503020204020204" pitchFamily="34" charset="-122"/>
                <a:sym typeface="+mn-ea"/>
              </a:rPr>
              <a:t>蛋白质序列特征提取</a:t>
            </a:r>
            <a:endParaRPr lang="zh-CN" altLang="en-US" sz="2100" b="1" spc="100" dirty="0">
              <a:solidFill>
                <a:schemeClr val="accent1"/>
              </a:solidFill>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4</a:t>
            </a:fld>
            <a:endParaRPr lang="zh-CN" altLang="en-US" sz="825"/>
          </a:p>
        </p:txBody>
      </p:sp>
      <p:sp>
        <p:nvSpPr>
          <p:cNvPr id="8" name="文本框 7"/>
          <p:cNvSpPr txBox="1"/>
          <p:nvPr/>
        </p:nvSpPr>
        <p:spPr>
          <a:xfrm>
            <a:off x="283777" y="813686"/>
            <a:ext cx="7052554" cy="368300"/>
          </a:xfrm>
          <a:prstGeom prst="rect">
            <a:avLst/>
          </a:prstGeom>
          <a:noFill/>
        </p:spPr>
        <p:txBody>
          <a:bodyPr wrap="square" rtlCol="0">
            <a:spAutoFit/>
          </a:bodyPr>
          <a:lstStyle/>
          <a:p>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蛋白质特征提取的方法</a:t>
            </a:r>
          </a:p>
        </p:txBody>
      </p:sp>
      <p:sp>
        <p:nvSpPr>
          <p:cNvPr id="6" name="文本框 5"/>
          <p:cNvSpPr txBox="1"/>
          <p:nvPr/>
        </p:nvSpPr>
        <p:spPr>
          <a:xfrm>
            <a:off x="283845" y="1386205"/>
            <a:ext cx="8190230" cy="829945"/>
          </a:xfrm>
          <a:prstGeom prst="rect">
            <a:avLst/>
          </a:prstGeom>
          <a:noFill/>
        </p:spPr>
        <p:txBody>
          <a:bodyPr wrap="square" rtlCol="0">
            <a:spAutoFit/>
          </a:bodyPr>
          <a:lstStyle/>
          <a:p>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对蛋白质序列进行编码处理：</a:t>
            </a:r>
            <a:r>
              <a:rPr lang="zh-CN" altLang="en-US" sz="1600" dirty="0">
                <a:latin typeface="微软雅黑" panose="020B0503020204020204" pitchFamily="34" charset="-122"/>
                <a:ea typeface="微软雅黑" panose="020B0503020204020204" pitchFamily="34" charset="-122"/>
                <a:sym typeface="+mn-ea"/>
              </a:rPr>
              <a:t>对于每段蛋白质序列，对序列的每个字母转化为数字，用数字</a:t>
            </a:r>
            <a:r>
              <a:rPr lang="en-US" altLang="zh-CN" sz="1600" dirty="0">
                <a:latin typeface="微软雅黑" panose="020B0503020204020204" pitchFamily="34" charset="-122"/>
                <a:ea typeface="微软雅黑" panose="020B0503020204020204" pitchFamily="34" charset="-122"/>
                <a:sym typeface="+mn-ea"/>
              </a:rPr>
              <a:t>1-26</a:t>
            </a:r>
            <a:r>
              <a:rPr lang="zh-CN" altLang="en-US" sz="1600" dirty="0">
                <a:latin typeface="微软雅黑" panose="020B0503020204020204" pitchFamily="34" charset="-122"/>
                <a:ea typeface="微软雅黑" panose="020B0503020204020204" pitchFamily="34" charset="-122"/>
                <a:sym typeface="+mn-ea"/>
              </a:rPr>
              <a:t>代表字母</a:t>
            </a:r>
            <a:r>
              <a:rPr lang="en-US" altLang="zh-CN" sz="1600" dirty="0">
                <a:latin typeface="微软雅黑" panose="020B0503020204020204" pitchFamily="34" charset="-122"/>
                <a:ea typeface="微软雅黑" panose="020B0503020204020204" pitchFamily="34" charset="-122"/>
                <a:sym typeface="+mn-ea"/>
              </a:rPr>
              <a:t>A-Z</a:t>
            </a:r>
            <a:endParaRPr lang="zh-CN" altLang="en-US" sz="1600" dirty="0">
              <a:latin typeface="微软雅黑" panose="020B0503020204020204" pitchFamily="34" charset="-122"/>
              <a:ea typeface="微软雅黑" panose="020B0503020204020204" pitchFamily="34" charset="-122"/>
            </a:endParaRPr>
          </a:p>
          <a:p>
            <a:endParaRPr lang="zh-CN" altLang="en-US" sz="1600" dirty="0">
              <a:latin typeface="微软雅黑" panose="020B0503020204020204" pitchFamily="34" charset="-122"/>
              <a:ea typeface="微软雅黑" panose="020B0503020204020204" pitchFamily="34" charset="-122"/>
            </a:endParaRPr>
          </a:p>
        </p:txBody>
      </p:sp>
      <p:sp>
        <p:nvSpPr>
          <p:cNvPr id="9" name="箭头: 下 8"/>
          <p:cNvSpPr/>
          <p:nvPr/>
        </p:nvSpPr>
        <p:spPr>
          <a:xfrm>
            <a:off x="3993325" y="1969531"/>
            <a:ext cx="212099" cy="76065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83845" y="2948940"/>
            <a:ext cx="8190230" cy="829945"/>
          </a:xfrm>
          <a:prstGeom prst="rect">
            <a:avLst/>
          </a:prstGeom>
          <a:noFill/>
        </p:spPr>
        <p:txBody>
          <a:bodyPr wrap="square" rtlCol="0">
            <a:spAutoFit/>
          </a:bodyPr>
          <a:lstStyle/>
          <a:p>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对蛋白质序列编码格式进行统一化：取文件中最长的蛋白质序列作为模板，将其余序列进行加</a:t>
            </a:r>
            <a:r>
              <a:rPr lang="en-US" altLang="zh-CN" sz="1600" dirty="0">
                <a:latin typeface="微软雅黑" panose="020B0503020204020204" pitchFamily="34" charset="-122"/>
                <a:ea typeface="微软雅黑" panose="020B0503020204020204" pitchFamily="34" charset="-122"/>
              </a:rPr>
              <a:t>0</a:t>
            </a:r>
            <a:r>
              <a:rPr lang="zh-CN" altLang="en-US" sz="1600" dirty="0">
                <a:latin typeface="微软雅黑" panose="020B0503020204020204" pitchFamily="34" charset="-122"/>
                <a:ea typeface="微软雅黑" panose="020B0503020204020204" pitchFamily="34" charset="-122"/>
              </a:rPr>
              <a:t>处理，使所有蛋白质序列编码后的长度一致</a:t>
            </a:r>
          </a:p>
          <a:p>
            <a:endParaRPr lang="zh-CN" altLang="en-US" sz="1600" dirty="0">
              <a:latin typeface="微软雅黑" panose="020B0503020204020204" pitchFamily="34" charset="-122"/>
              <a:ea typeface="微软雅黑" panose="020B0503020204020204" pitchFamily="34" charset="-122"/>
            </a:endParaRPr>
          </a:p>
        </p:txBody>
      </p:sp>
      <p:sp>
        <p:nvSpPr>
          <p:cNvPr id="11" name="箭头: 下 8"/>
          <p:cNvSpPr/>
          <p:nvPr/>
        </p:nvSpPr>
        <p:spPr>
          <a:xfrm>
            <a:off x="3993325" y="3906281"/>
            <a:ext cx="212099" cy="76065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83845" y="4946650"/>
            <a:ext cx="8666480" cy="583565"/>
          </a:xfrm>
          <a:prstGeom prst="rect">
            <a:avLst/>
          </a:prstGeom>
          <a:noFill/>
        </p:spPr>
        <p:txBody>
          <a:bodyPr wrap="square" rtlCol="0">
            <a:spAutoFit/>
          </a:bodyPr>
          <a:lstStyle/>
          <a:p>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对蛋白质进行特征提取：对于编码后的数据，输入的</a:t>
            </a:r>
            <a:r>
              <a:rPr lang="en-US" altLang="zh-CN" sz="1600" dirty="0">
                <a:latin typeface="微软雅黑" panose="020B0503020204020204" pitchFamily="34" charset="-122"/>
                <a:ea typeface="微软雅黑" panose="020B0503020204020204" pitchFamily="34" charset="-122"/>
              </a:rPr>
              <a:t>LSTM</a:t>
            </a:r>
            <a:r>
              <a:rPr lang="zh-CN" altLang="en-US" sz="1600" dirty="0">
                <a:latin typeface="微软雅黑" panose="020B0503020204020204" pitchFamily="34" charset="-122"/>
                <a:ea typeface="微软雅黑" panose="020B0503020204020204" pitchFamily="34" charset="-122"/>
              </a:rPr>
              <a:t>模型中处理，提取蛋白质特征</a:t>
            </a:r>
          </a:p>
          <a:p>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610" y="316230"/>
            <a:ext cx="3947160" cy="414020"/>
          </a:xfrm>
          <a:prstGeom prst="rect">
            <a:avLst/>
          </a:prstGeom>
          <a:noFill/>
        </p:spPr>
        <p:txBody>
          <a:bodyPr wrap="square" rtlCol="0">
            <a:spAutoFit/>
          </a:bodyPr>
          <a:lstStyle/>
          <a:p>
            <a:r>
              <a:rPr lang="zh-CN" altLang="en-US" sz="2100" b="1" spc="100" dirty="0">
                <a:solidFill>
                  <a:schemeClr val="accent1"/>
                </a:solidFill>
                <a:latin typeface="微软雅黑" panose="020B0503020204020204" pitchFamily="34" charset="-122"/>
                <a:ea typeface="微软雅黑" panose="020B0503020204020204" pitchFamily="34" charset="-122"/>
                <a:sym typeface="+mn-ea"/>
              </a:rPr>
              <a:t>蛋白质序列特征提取</a:t>
            </a:r>
            <a:endParaRPr lang="zh-CN" altLang="en-US" sz="2100" b="1" spc="100" dirty="0">
              <a:solidFill>
                <a:schemeClr val="accent1"/>
              </a:solidFill>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5</a:t>
            </a:fld>
            <a:endParaRPr lang="zh-CN" altLang="en-US" sz="825"/>
          </a:p>
        </p:txBody>
      </p:sp>
      <p:sp>
        <p:nvSpPr>
          <p:cNvPr id="8" name="文本框 7"/>
          <p:cNvSpPr txBox="1"/>
          <p:nvPr/>
        </p:nvSpPr>
        <p:spPr>
          <a:xfrm>
            <a:off x="283777" y="813686"/>
            <a:ext cx="7052554" cy="368300"/>
          </a:xfrm>
          <a:prstGeom prst="rect">
            <a:avLst/>
          </a:prstGeom>
          <a:noFill/>
        </p:spPr>
        <p:txBody>
          <a:bodyPr wrap="square" rtlCol="0">
            <a:spAutoFit/>
          </a:bodyPr>
          <a:lstStyle/>
          <a:p>
            <a:r>
              <a:rPr lang="en-US" altLang="zh-CN" b="1" dirty="0">
                <a:latin typeface="微软雅黑" panose="020B0503020204020204" pitchFamily="34" charset="-122"/>
                <a:ea typeface="微软雅黑" panose="020B0503020204020204" pitchFamily="34" charset="-122"/>
              </a:rPr>
              <a:t>3.</a:t>
            </a:r>
            <a:r>
              <a:rPr lang="zh-CN" altLang="en-US" b="1" dirty="0">
                <a:latin typeface="微软雅黑" panose="020B0503020204020204" pitchFamily="34" charset="-122"/>
                <a:ea typeface="微软雅黑" panose="020B0503020204020204" pitchFamily="34" charset="-122"/>
              </a:rPr>
              <a:t>蛋白质特征提取的结果</a:t>
            </a:r>
          </a:p>
        </p:txBody>
      </p:sp>
      <p:sp>
        <p:nvSpPr>
          <p:cNvPr id="6" name="文本框 5"/>
          <p:cNvSpPr txBox="1"/>
          <p:nvPr/>
        </p:nvSpPr>
        <p:spPr>
          <a:xfrm>
            <a:off x="283845" y="1386205"/>
            <a:ext cx="8190230" cy="337185"/>
          </a:xfrm>
          <a:prstGeom prst="rect">
            <a:avLst/>
          </a:prstGeom>
          <a:noFill/>
        </p:spPr>
        <p:txBody>
          <a:bodyPr wrap="square" rtlCol="0">
            <a:spAutoFit/>
          </a:bodyPr>
          <a:lstStyle/>
          <a:p>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利用</a:t>
            </a:r>
            <a:r>
              <a:rPr lang="en-US" altLang="zh-CN" sz="1600" dirty="0">
                <a:latin typeface="微软雅黑" panose="020B0503020204020204" pitchFamily="34" charset="-122"/>
                <a:ea typeface="微软雅黑" panose="020B0503020204020204" pitchFamily="34" charset="-122"/>
              </a:rPr>
              <a:t>LSTM</a:t>
            </a:r>
            <a:r>
              <a:rPr lang="zh-CN" altLang="en-US" sz="1600" dirty="0">
                <a:latin typeface="微软雅黑" panose="020B0503020204020204" pitchFamily="34" charset="-122"/>
                <a:ea typeface="微软雅黑" panose="020B0503020204020204" pitchFamily="34" charset="-122"/>
              </a:rPr>
              <a:t>模型处理后得到一个包含每个蛋白质特征向量的</a:t>
            </a:r>
            <a:r>
              <a:rPr lang="en-US" altLang="zh-CN" sz="1600" dirty="0">
                <a:latin typeface="微软雅黑" panose="020B0503020204020204" pitchFamily="34" charset="-122"/>
                <a:ea typeface="微软雅黑" panose="020B0503020204020204" pitchFamily="34" charset="-122"/>
              </a:rPr>
              <a:t>txt</a:t>
            </a:r>
            <a:r>
              <a:rPr lang="zh-CN" altLang="en-US" sz="1600" dirty="0">
                <a:latin typeface="微软雅黑" panose="020B0503020204020204" pitchFamily="34" charset="-122"/>
                <a:ea typeface="微软雅黑" panose="020B0503020204020204" pitchFamily="34" charset="-122"/>
              </a:rPr>
              <a:t>文件：</a:t>
            </a:r>
          </a:p>
        </p:txBody>
      </p:sp>
      <p:pic>
        <p:nvPicPr>
          <p:cNvPr id="4" name="图片 3"/>
          <p:cNvPicPr>
            <a:picLocks noChangeAspect="1"/>
          </p:cNvPicPr>
          <p:nvPr/>
        </p:nvPicPr>
        <p:blipFill>
          <a:blip r:embed="rId3"/>
          <a:stretch>
            <a:fillRect/>
          </a:stretch>
        </p:blipFill>
        <p:spPr>
          <a:xfrm>
            <a:off x="479425" y="1706245"/>
            <a:ext cx="7799070" cy="379222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16722" r="16722" b="9445"/>
          <a:stretch>
            <a:fillRect/>
          </a:stretch>
        </p:blipFill>
        <p:spPr>
          <a:xfrm>
            <a:off x="0" y="2200275"/>
            <a:ext cx="9144000" cy="4657725"/>
          </a:xfrm>
          <a:prstGeom prst="rect">
            <a:avLst/>
          </a:prstGeom>
        </p:spPr>
      </p:pic>
      <p:sp>
        <p:nvSpPr>
          <p:cNvPr id="6" name="矩形 5"/>
          <p:cNvSpPr/>
          <p:nvPr/>
        </p:nvSpPr>
        <p:spPr>
          <a:xfrm>
            <a:off x="0" y="1714500"/>
            <a:ext cx="9144000" cy="5143500"/>
          </a:xfrm>
          <a:prstGeom prst="rect">
            <a:avLst/>
          </a:prstGeom>
          <a:gradFill>
            <a:gsLst>
              <a:gs pos="10000">
                <a:schemeClr val="bg1"/>
              </a:gs>
              <a:gs pos="100000">
                <a:schemeClr val="bg1">
                  <a:alpha val="0"/>
                </a:schemeClr>
              </a:gs>
              <a:gs pos="48000">
                <a:schemeClr val="bg1">
                  <a:alpha val="50000"/>
                </a:schemeClr>
              </a:gs>
            </a:gsLst>
            <a:lin ang="5400000" scaled="1"/>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latin typeface="等线" panose="02010600030101010101" pitchFamily="2" charset="-122"/>
              <a:ea typeface="等线" panose="02010600030101010101" pitchFamily="2" charset="-122"/>
            </a:endParaRPr>
          </a:p>
        </p:txBody>
      </p:sp>
      <p:grpSp>
        <p:nvGrpSpPr>
          <p:cNvPr id="7" name="组合 6"/>
          <p:cNvGrpSpPr/>
          <p:nvPr/>
        </p:nvGrpSpPr>
        <p:grpSpPr>
          <a:xfrm>
            <a:off x="2069837" y="1940239"/>
            <a:ext cx="5004326" cy="2162181"/>
            <a:chOff x="2759783" y="1278885"/>
            <a:chExt cx="6672434" cy="2882908"/>
          </a:xfrm>
        </p:grpSpPr>
        <p:grpSp>
          <p:nvGrpSpPr>
            <p:cNvPr id="3" name="组合 2"/>
            <p:cNvGrpSpPr/>
            <p:nvPr/>
          </p:nvGrpSpPr>
          <p:grpSpPr>
            <a:xfrm>
              <a:off x="2759783" y="1278885"/>
              <a:ext cx="6672434" cy="2882908"/>
              <a:chOff x="3233566" y="1418585"/>
              <a:chExt cx="6672434" cy="2882908"/>
            </a:xfrm>
          </p:grpSpPr>
          <p:sp>
            <p:nvSpPr>
              <p:cNvPr id="8" name="文本框 7"/>
              <p:cNvSpPr txBox="1"/>
              <p:nvPr/>
            </p:nvSpPr>
            <p:spPr>
              <a:xfrm>
                <a:off x="3233566" y="2332993"/>
                <a:ext cx="6672434" cy="1968500"/>
              </a:xfrm>
              <a:prstGeom prst="rect">
                <a:avLst/>
              </a:prstGeom>
              <a:noFill/>
            </p:spPr>
            <p:txBody>
              <a:bodyPr wrap="square" rtlCol="0">
                <a:spAutoFit/>
              </a:bodyPr>
              <a:lstStyle/>
              <a:p>
                <a:pPr algn="ctr">
                  <a:defRPr/>
                </a:pPr>
                <a:r>
                  <a:rPr lang="zh-CN" altLang="en-US" sz="4500" b="1" kern="0" spc="225" dirty="0">
                    <a:solidFill>
                      <a:schemeClr val="accent1"/>
                    </a:solidFill>
                    <a:latin typeface="微软雅黑" panose="020B0503020204020204" pitchFamily="34" charset="-122"/>
                    <a:ea typeface="微软雅黑" panose="020B0503020204020204" pitchFamily="34" charset="-122"/>
                    <a:cs typeface="Cambria" panose="02040503050406030204" charset="0"/>
                  </a:rPr>
                  <a:t>寡糖序列特征提取</a:t>
                </a:r>
                <a:endParaRPr lang="zh-CN" altLang="en-US" sz="4500" b="1" kern="0" spc="225" dirty="0">
                  <a:solidFill>
                    <a:schemeClr val="accent1"/>
                  </a:solidFill>
                  <a:latin typeface="微软雅黑" panose="020B0503020204020204" pitchFamily="34" charset="-122"/>
                  <a:ea typeface="微软雅黑" panose="020B0503020204020204" pitchFamily="34" charset="-122"/>
                  <a:cs typeface="Cambria" panose="02040503050406030204" charset="0"/>
                  <a:sym typeface="+mn-ea"/>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4500" b="1" i="0" u="none" strike="noStrike" kern="1200" cap="none" spc="2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0" name="文本框 9"/>
              <p:cNvSpPr txBox="1"/>
              <p:nvPr/>
            </p:nvSpPr>
            <p:spPr>
              <a:xfrm>
                <a:off x="5393018" y="1418585"/>
                <a:ext cx="2353530" cy="61383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1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PART 02</a:t>
                </a:r>
                <a:endParaRPr kumimoji="0" lang="zh-CN" altLang="en-US" sz="2400" b="0" i="0" u="none" strike="noStrike" kern="1200" cap="none" spc="10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grpSp>
        <p:cxnSp>
          <p:nvCxnSpPr>
            <p:cNvPr id="4" name="直接连接符 3"/>
            <p:cNvCxnSpPr/>
            <p:nvPr/>
          </p:nvCxnSpPr>
          <p:spPr>
            <a:xfrm>
              <a:off x="5924550" y="2006600"/>
              <a:ext cx="3429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344" y="316014"/>
            <a:ext cx="3950750" cy="414020"/>
          </a:xfrm>
          <a:prstGeom prst="rect">
            <a:avLst/>
          </a:prstGeom>
          <a:noFill/>
        </p:spPr>
        <p:txBody>
          <a:bodyPr wrap="square" rtlCol="0">
            <a:spAutoFit/>
          </a:bodyPr>
          <a:lstStyle/>
          <a:p>
            <a:r>
              <a:rPr lang="zh-CN" altLang="en-US" sz="2100" b="1" kern="0" spc="225" dirty="0">
                <a:solidFill>
                  <a:schemeClr val="accent1"/>
                </a:solidFill>
                <a:latin typeface="微软雅黑" panose="020B0503020204020204" pitchFamily="34" charset="-122"/>
                <a:ea typeface="微软雅黑" panose="020B0503020204020204" pitchFamily="34" charset="-122"/>
                <a:cs typeface="Cambria" panose="02040503050406030204" charset="0"/>
              </a:rPr>
              <a:t>寡糖序列特征提取</a:t>
            </a: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7</a:t>
            </a:fld>
            <a:endParaRPr lang="zh-CN" altLang="en-US" sz="825"/>
          </a:p>
        </p:txBody>
      </p:sp>
      <p:sp>
        <p:nvSpPr>
          <p:cNvPr id="4" name="文本框 3"/>
          <p:cNvSpPr txBox="1"/>
          <p:nvPr/>
        </p:nvSpPr>
        <p:spPr>
          <a:xfrm>
            <a:off x="283777" y="893061"/>
            <a:ext cx="7052554" cy="368300"/>
          </a:xfrm>
          <a:prstGeom prst="rect">
            <a:avLst/>
          </a:prstGeom>
          <a:noFill/>
        </p:spPr>
        <p:txBody>
          <a:bodyPr wrap="square" rtlCol="0">
            <a:spAutoFit/>
          </a:bodyPr>
          <a:lstStyle/>
          <a:p>
            <a:r>
              <a:rPr lang="en-US" altLang="zh-CN" b="1" dirty="0">
                <a:latin typeface="微软雅黑" panose="020B0503020204020204" pitchFamily="34" charset="-122"/>
                <a:ea typeface="微软雅黑" panose="020B0503020204020204" pitchFamily="34" charset="-122"/>
              </a:rPr>
              <a:t>1.</a:t>
            </a:r>
            <a:r>
              <a:rPr lang="zh-CN" altLang="en-US" b="1" dirty="0">
                <a:latin typeface="微软雅黑" panose="020B0503020204020204" pitchFamily="34" charset="-122"/>
                <a:ea typeface="微软雅黑" panose="020B0503020204020204" pitchFamily="34" charset="-122"/>
              </a:rPr>
              <a:t>寡糖特征提取的重要性</a:t>
            </a:r>
          </a:p>
        </p:txBody>
      </p:sp>
      <p:sp>
        <p:nvSpPr>
          <p:cNvPr id="5" name="文本框 4"/>
          <p:cNvSpPr txBox="1"/>
          <p:nvPr/>
        </p:nvSpPr>
        <p:spPr>
          <a:xfrm>
            <a:off x="283845" y="1345565"/>
            <a:ext cx="8062595" cy="4353560"/>
          </a:xfrm>
          <a:prstGeom prst="rect">
            <a:avLst/>
          </a:prstGeom>
        </p:spPr>
        <p:txBody>
          <a:bodyPr wrap="square">
            <a:noAutofit/>
          </a:bodyPr>
          <a:lstStyle/>
          <a:p>
            <a:pPr>
              <a:lnSpc>
                <a:spcPct val="230000"/>
              </a:lnSpc>
            </a:pPr>
            <a:r>
              <a:rPr lang="en-US" altLang="zh-CN" sz="1600">
                <a:latin typeface="微软雅黑" panose="020B0503020204020204" pitchFamily="34" charset="-122"/>
                <a:ea typeface="微软雅黑" panose="020B0503020204020204" pitchFamily="34" charset="-122"/>
              </a:rPr>
              <a:t>  </a:t>
            </a:r>
            <a:r>
              <a:rPr lang="zh-CN" altLang="en-US" sz="1600">
                <a:latin typeface="微软雅黑" panose="020B0503020204020204" pitchFamily="34" charset="-122"/>
                <a:ea typeface="微软雅黑" panose="020B0503020204020204" pitchFamily="34" charset="-122"/>
              </a:rPr>
              <a:t>寡糖是由许多单糖通过糖苷键连接在一起的结构，其特征不仅仅是组成它的单糖序列，还包括两种单糖之间连接糖苷键的位点，单糖的构象，分支链，相对于蛋白质通过</a:t>
            </a:r>
            <a:r>
              <a:rPr lang="en-US" altLang="zh-CN" sz="1600">
                <a:latin typeface="微软雅黑" panose="020B0503020204020204" pitchFamily="34" charset="-122"/>
                <a:ea typeface="微软雅黑" panose="020B0503020204020204" pitchFamily="34" charset="-122"/>
              </a:rPr>
              <a:t>20</a:t>
            </a:r>
            <a:r>
              <a:rPr lang="zh-CN" altLang="en-US" sz="1600">
                <a:latin typeface="微软雅黑" panose="020B0503020204020204" pitchFamily="34" charset="-122"/>
                <a:ea typeface="微软雅黑" panose="020B0503020204020204" pitchFamily="34" charset="-122"/>
              </a:rPr>
              <a:t>种氨基酸的字母表达，更为复制，并不能像提取蛋白质特征那样，直接读取其糖链序列，因此本项目通过提取寡糖中单糖，二糖，三糖的种类和数量来表示一种寡糖的特征。</a:t>
            </a:r>
          </a:p>
          <a:p>
            <a:pPr>
              <a:lnSpc>
                <a:spcPct val="230000"/>
              </a:lnSpc>
            </a:pPr>
            <a:r>
              <a:rPr lang="en-US" altLang="zh-CN" sz="1600">
                <a:latin typeface="微软雅黑" panose="020B0503020204020204" pitchFamily="34" charset="-122"/>
                <a:ea typeface="微软雅黑" panose="020B0503020204020204" pitchFamily="34" charset="-122"/>
              </a:rPr>
              <a:t>  </a:t>
            </a:r>
            <a:r>
              <a:rPr lang="zh-CN" altLang="en-US" sz="1600">
                <a:latin typeface="微软雅黑" panose="020B0503020204020204" pitchFamily="34" charset="-122"/>
                <a:ea typeface="微软雅黑" panose="020B0503020204020204" pitchFamily="34" charset="-122"/>
              </a:rPr>
              <a:t>这是后面</a:t>
            </a:r>
            <a:r>
              <a:rPr lang="en-US" altLang="zh-CN" sz="1600">
                <a:latin typeface="微软雅黑" panose="020B0503020204020204" pitchFamily="34" charset="-122"/>
                <a:ea typeface="微软雅黑" panose="020B0503020204020204" pitchFamily="34" charset="-122"/>
              </a:rPr>
              <a:t>机器学习模型的基础，通过提取高维特征，可以训练模型进行</a:t>
            </a:r>
            <a:r>
              <a:rPr lang="zh-CN" altLang="en-US" sz="1600">
                <a:latin typeface="微软雅黑" panose="020B0503020204020204" pitchFamily="34" charset="-122"/>
                <a:ea typeface="微软雅黑" panose="020B0503020204020204" pitchFamily="34" charset="-122"/>
              </a:rPr>
              <a:t>寡糖与蛋白质</a:t>
            </a:r>
            <a:r>
              <a:rPr lang="en-US" altLang="zh-CN" sz="1600">
                <a:latin typeface="微软雅黑" panose="020B0503020204020204" pitchFamily="34" charset="-122"/>
                <a:ea typeface="微软雅黑" panose="020B0503020204020204" pitchFamily="34" charset="-122"/>
              </a:rPr>
              <a:t>结合位点预测、结合机制分析等任务。</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344" y="316014"/>
            <a:ext cx="3999388" cy="414020"/>
          </a:xfrm>
          <a:prstGeom prst="rect">
            <a:avLst/>
          </a:prstGeom>
          <a:noFill/>
        </p:spPr>
        <p:txBody>
          <a:bodyPr wrap="square" rtlCol="0">
            <a:spAutoFit/>
          </a:bodyPr>
          <a:lstStyle/>
          <a:p>
            <a:r>
              <a:rPr lang="zh-CN" altLang="en-US" sz="2100" b="1" kern="0" spc="225" dirty="0">
                <a:solidFill>
                  <a:schemeClr val="accent1"/>
                </a:solidFill>
                <a:latin typeface="微软雅黑" panose="020B0503020204020204" pitchFamily="34" charset="-122"/>
                <a:ea typeface="微软雅黑" panose="020B0503020204020204" pitchFamily="34" charset="-122"/>
                <a:cs typeface="Cambria" panose="02040503050406030204" charset="0"/>
                <a:sym typeface="+mn-ea"/>
              </a:rPr>
              <a:t>寡糖序列特征提取</a:t>
            </a: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8</a:t>
            </a:fld>
            <a:endParaRPr lang="zh-CN" altLang="en-US" sz="825"/>
          </a:p>
        </p:txBody>
      </p:sp>
      <p:sp>
        <p:nvSpPr>
          <p:cNvPr id="13" name="文本框 12"/>
          <p:cNvSpPr txBox="1"/>
          <p:nvPr/>
        </p:nvSpPr>
        <p:spPr>
          <a:xfrm>
            <a:off x="283777" y="764156"/>
            <a:ext cx="7052554" cy="337185"/>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这里是一个寡糖例子：</a:t>
            </a:r>
          </a:p>
        </p:txBody>
      </p:sp>
      <p:sp>
        <p:nvSpPr>
          <p:cNvPr id="14" name="文本框 13"/>
          <p:cNvSpPr txBox="1"/>
          <p:nvPr/>
        </p:nvSpPr>
        <p:spPr>
          <a:xfrm>
            <a:off x="283845" y="1598295"/>
            <a:ext cx="7836535" cy="306705"/>
          </a:xfrm>
          <a:prstGeom prst="rect">
            <a:avLst/>
          </a:prstGeom>
          <a:noFill/>
        </p:spPr>
        <p:txBody>
          <a:bodyPr wrap="square" rtlCol="0" anchor="t">
            <a:spAutoFit/>
          </a:bodyPr>
          <a:lstStyle/>
          <a:p>
            <a:r>
              <a:rPr lang="en-US" altLang="zh-CN" sz="1400"/>
              <a:t>eg</a:t>
            </a:r>
            <a:r>
              <a:rPr lang="zh-CN" altLang="en-US" sz="1400"/>
              <a:t>：Neu5Aca2-6Galb1-4GlcNAcb1-2Mana1-3(Mana1-6)Manb1-4GlcNAcb1-4GlcNAc</a:t>
            </a:r>
          </a:p>
        </p:txBody>
      </p:sp>
      <p:sp>
        <p:nvSpPr>
          <p:cNvPr id="17" name="文本框 16"/>
          <p:cNvSpPr txBox="1"/>
          <p:nvPr/>
        </p:nvSpPr>
        <p:spPr>
          <a:xfrm>
            <a:off x="283845" y="1905000"/>
            <a:ext cx="4572000" cy="306705"/>
          </a:xfrm>
          <a:prstGeom prst="rect">
            <a:avLst/>
          </a:prstGeom>
          <a:noFill/>
        </p:spPr>
        <p:txBody>
          <a:bodyPr wrap="square" rtlCol="0" anchor="t">
            <a:spAutoFit/>
          </a:bodyPr>
          <a:lstStyle/>
          <a:p>
            <a:r>
              <a:rPr lang="zh-CN" altLang="en-US" sz="1400"/>
              <a:t>这里使用</a:t>
            </a:r>
            <a:r>
              <a:rPr lang="en-US" altLang="zh-CN" sz="1400"/>
              <a:t>SNFG</a:t>
            </a:r>
            <a:r>
              <a:rPr lang="zh-CN" altLang="en-US" sz="1400"/>
              <a:t>来表示每种单糖：</a:t>
            </a:r>
          </a:p>
        </p:txBody>
      </p:sp>
      <p:sp>
        <p:nvSpPr>
          <p:cNvPr id="18" name="矩形 17"/>
          <p:cNvSpPr/>
          <p:nvPr/>
        </p:nvSpPr>
        <p:spPr>
          <a:xfrm>
            <a:off x="4895215" y="3761105"/>
            <a:ext cx="273685" cy="238760"/>
          </a:xfrm>
          <a:prstGeom prst="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矩形 18"/>
          <p:cNvSpPr/>
          <p:nvPr/>
        </p:nvSpPr>
        <p:spPr>
          <a:xfrm>
            <a:off x="4290695" y="3748405"/>
            <a:ext cx="273685" cy="238760"/>
          </a:xfrm>
          <a:prstGeom prst="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0" name="椭圆 19"/>
          <p:cNvSpPr/>
          <p:nvPr/>
        </p:nvSpPr>
        <p:spPr>
          <a:xfrm>
            <a:off x="3661410" y="3731895"/>
            <a:ext cx="281940" cy="25590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1" name="椭圆 20"/>
          <p:cNvSpPr/>
          <p:nvPr/>
        </p:nvSpPr>
        <p:spPr>
          <a:xfrm>
            <a:off x="3056890" y="3731260"/>
            <a:ext cx="281940" cy="25590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2" name="椭圆 21"/>
          <p:cNvSpPr/>
          <p:nvPr/>
        </p:nvSpPr>
        <p:spPr>
          <a:xfrm>
            <a:off x="3661410" y="3214370"/>
            <a:ext cx="281940" cy="25590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3" name="矩形 22"/>
          <p:cNvSpPr/>
          <p:nvPr/>
        </p:nvSpPr>
        <p:spPr>
          <a:xfrm>
            <a:off x="2452370" y="3731260"/>
            <a:ext cx="273685" cy="238760"/>
          </a:xfrm>
          <a:prstGeom prst="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4" name="椭圆 23"/>
          <p:cNvSpPr/>
          <p:nvPr/>
        </p:nvSpPr>
        <p:spPr>
          <a:xfrm>
            <a:off x="1831340" y="3705225"/>
            <a:ext cx="273685" cy="264795"/>
          </a:xfrm>
          <a:prstGeom prst="ellipse">
            <a:avLst/>
          </a:prstGeom>
          <a:solidFill>
            <a:srgbClr val="FFFF00"/>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5" name="菱形 24"/>
          <p:cNvSpPr/>
          <p:nvPr/>
        </p:nvSpPr>
        <p:spPr>
          <a:xfrm>
            <a:off x="1176655" y="3670935"/>
            <a:ext cx="323850" cy="328930"/>
          </a:xfrm>
          <a:prstGeom prst="diamond">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26" name="直接连接符 25"/>
          <p:cNvCxnSpPr>
            <a:stCxn id="22" idx="4"/>
            <a:endCxn id="20" idx="0"/>
          </p:cNvCxnSpPr>
          <p:nvPr/>
        </p:nvCxnSpPr>
        <p:spPr>
          <a:xfrm>
            <a:off x="3802380" y="3470275"/>
            <a:ext cx="0" cy="261620"/>
          </a:xfrm>
          <a:prstGeom prst="line">
            <a:avLst/>
          </a:prstGeom>
        </p:spPr>
        <p:style>
          <a:lnRef idx="2">
            <a:schemeClr val="accent1"/>
          </a:lnRef>
          <a:fillRef idx="0">
            <a:srgbClr val="FFFFFF"/>
          </a:fillRef>
          <a:effectRef idx="0">
            <a:srgbClr val="FFFFFF"/>
          </a:effectRef>
          <a:fontRef idx="minor">
            <a:schemeClr val="tx1"/>
          </a:fontRef>
        </p:style>
      </p:cxnSp>
      <p:cxnSp>
        <p:nvCxnSpPr>
          <p:cNvPr id="27" name="直接连接符 26"/>
          <p:cNvCxnSpPr>
            <a:stCxn id="25" idx="3"/>
            <a:endCxn id="24" idx="2"/>
          </p:cNvCxnSpPr>
          <p:nvPr/>
        </p:nvCxnSpPr>
        <p:spPr>
          <a:xfrm>
            <a:off x="1500505" y="3835400"/>
            <a:ext cx="330835" cy="2540"/>
          </a:xfrm>
          <a:prstGeom prst="line">
            <a:avLst/>
          </a:prstGeom>
        </p:spPr>
        <p:style>
          <a:lnRef idx="2">
            <a:schemeClr val="accent1"/>
          </a:lnRef>
          <a:fillRef idx="0">
            <a:srgbClr val="FFFFFF"/>
          </a:fillRef>
          <a:effectRef idx="0">
            <a:srgbClr val="FFFFFF"/>
          </a:effectRef>
          <a:fontRef idx="minor">
            <a:schemeClr val="tx1"/>
          </a:fontRef>
        </p:style>
      </p:cxnSp>
      <p:cxnSp>
        <p:nvCxnSpPr>
          <p:cNvPr id="28" name="直接连接符 27"/>
          <p:cNvCxnSpPr>
            <a:stCxn id="24" idx="6"/>
            <a:endCxn id="23" idx="1"/>
          </p:cNvCxnSpPr>
          <p:nvPr/>
        </p:nvCxnSpPr>
        <p:spPr>
          <a:xfrm>
            <a:off x="2105025" y="3837940"/>
            <a:ext cx="347345" cy="12700"/>
          </a:xfrm>
          <a:prstGeom prst="line">
            <a:avLst/>
          </a:prstGeom>
        </p:spPr>
        <p:style>
          <a:lnRef idx="2">
            <a:schemeClr val="accent1"/>
          </a:lnRef>
          <a:fillRef idx="0">
            <a:srgbClr val="FFFFFF"/>
          </a:fillRef>
          <a:effectRef idx="0">
            <a:srgbClr val="FFFFFF"/>
          </a:effectRef>
          <a:fontRef idx="minor">
            <a:schemeClr val="tx1"/>
          </a:fontRef>
        </p:style>
      </p:cxnSp>
      <p:cxnSp>
        <p:nvCxnSpPr>
          <p:cNvPr id="29" name="直接连接符 28"/>
          <p:cNvCxnSpPr>
            <a:stCxn id="23" idx="3"/>
            <a:endCxn id="21" idx="2"/>
          </p:cNvCxnSpPr>
          <p:nvPr/>
        </p:nvCxnSpPr>
        <p:spPr>
          <a:xfrm>
            <a:off x="2726055" y="3850640"/>
            <a:ext cx="330835" cy="8890"/>
          </a:xfrm>
          <a:prstGeom prst="line">
            <a:avLst/>
          </a:prstGeom>
        </p:spPr>
        <p:style>
          <a:lnRef idx="2">
            <a:schemeClr val="accent1"/>
          </a:lnRef>
          <a:fillRef idx="0">
            <a:srgbClr val="FFFFFF"/>
          </a:fillRef>
          <a:effectRef idx="0">
            <a:srgbClr val="FFFFFF"/>
          </a:effectRef>
          <a:fontRef idx="minor">
            <a:schemeClr val="tx1"/>
          </a:fontRef>
        </p:style>
      </p:cxnSp>
      <p:cxnSp>
        <p:nvCxnSpPr>
          <p:cNvPr id="30" name="直接连接符 29"/>
          <p:cNvCxnSpPr>
            <a:stCxn id="21" idx="6"/>
            <a:endCxn id="20" idx="2"/>
          </p:cNvCxnSpPr>
          <p:nvPr/>
        </p:nvCxnSpPr>
        <p:spPr>
          <a:xfrm>
            <a:off x="3338830" y="3859530"/>
            <a:ext cx="322580" cy="635"/>
          </a:xfrm>
          <a:prstGeom prst="line">
            <a:avLst/>
          </a:prstGeom>
        </p:spPr>
        <p:style>
          <a:lnRef idx="2">
            <a:schemeClr val="accent1"/>
          </a:lnRef>
          <a:fillRef idx="0">
            <a:srgbClr val="FFFFFF"/>
          </a:fillRef>
          <a:effectRef idx="0">
            <a:srgbClr val="FFFFFF"/>
          </a:effectRef>
          <a:fontRef idx="minor">
            <a:schemeClr val="tx1"/>
          </a:fontRef>
        </p:style>
      </p:cxnSp>
      <p:cxnSp>
        <p:nvCxnSpPr>
          <p:cNvPr id="31" name="直接连接符 30"/>
          <p:cNvCxnSpPr>
            <a:stCxn id="20" idx="6"/>
            <a:endCxn id="19" idx="1"/>
          </p:cNvCxnSpPr>
          <p:nvPr/>
        </p:nvCxnSpPr>
        <p:spPr>
          <a:xfrm>
            <a:off x="3943350" y="3860165"/>
            <a:ext cx="347345" cy="7620"/>
          </a:xfrm>
          <a:prstGeom prst="line">
            <a:avLst/>
          </a:prstGeom>
        </p:spPr>
        <p:style>
          <a:lnRef idx="2">
            <a:schemeClr val="accent1"/>
          </a:lnRef>
          <a:fillRef idx="0">
            <a:srgbClr val="FFFFFF"/>
          </a:fillRef>
          <a:effectRef idx="0">
            <a:srgbClr val="FFFFFF"/>
          </a:effectRef>
          <a:fontRef idx="minor">
            <a:schemeClr val="tx1"/>
          </a:fontRef>
        </p:style>
      </p:cxnSp>
      <p:cxnSp>
        <p:nvCxnSpPr>
          <p:cNvPr id="32" name="直接连接符 31"/>
          <p:cNvCxnSpPr>
            <a:stCxn id="19" idx="3"/>
            <a:endCxn id="18" idx="1"/>
          </p:cNvCxnSpPr>
          <p:nvPr/>
        </p:nvCxnSpPr>
        <p:spPr>
          <a:xfrm>
            <a:off x="4564380" y="3867785"/>
            <a:ext cx="330835" cy="12700"/>
          </a:xfrm>
          <a:prstGeom prst="line">
            <a:avLst/>
          </a:prstGeom>
        </p:spPr>
        <p:style>
          <a:lnRef idx="2">
            <a:schemeClr val="accent1"/>
          </a:lnRef>
          <a:fillRef idx="0">
            <a:srgbClr val="FFFFFF"/>
          </a:fillRef>
          <a:effectRef idx="0">
            <a:srgbClr val="FFFFFF"/>
          </a:effectRef>
          <a:fontRef idx="minor">
            <a:schemeClr val="tx1"/>
          </a:fontRef>
        </p:style>
      </p:cxnSp>
      <p:sp>
        <p:nvSpPr>
          <p:cNvPr id="34" name="文本框 33"/>
          <p:cNvSpPr txBox="1"/>
          <p:nvPr/>
        </p:nvSpPr>
        <p:spPr>
          <a:xfrm>
            <a:off x="1404620" y="3622675"/>
            <a:ext cx="521970" cy="245110"/>
          </a:xfrm>
          <a:prstGeom prst="rect">
            <a:avLst/>
          </a:prstGeom>
          <a:noFill/>
        </p:spPr>
        <p:txBody>
          <a:bodyPr wrap="square" rtlCol="0">
            <a:spAutoFit/>
          </a:bodyPr>
          <a:lstStyle/>
          <a:p>
            <a:r>
              <a:rPr lang="en-US" altLang="zh-CN" sz="1000"/>
              <a:t>α2-6</a:t>
            </a:r>
          </a:p>
        </p:txBody>
      </p:sp>
      <p:sp>
        <p:nvSpPr>
          <p:cNvPr id="35" name="文本框 34"/>
          <p:cNvSpPr txBox="1"/>
          <p:nvPr/>
        </p:nvSpPr>
        <p:spPr>
          <a:xfrm>
            <a:off x="2065020" y="3605530"/>
            <a:ext cx="521970" cy="245110"/>
          </a:xfrm>
          <a:prstGeom prst="rect">
            <a:avLst/>
          </a:prstGeom>
          <a:noFill/>
        </p:spPr>
        <p:txBody>
          <a:bodyPr wrap="square" rtlCol="0">
            <a:spAutoFit/>
          </a:bodyPr>
          <a:lstStyle/>
          <a:p>
            <a:r>
              <a:rPr lang="en-US" altLang="zh-CN" sz="1000"/>
              <a:t>β1-4</a:t>
            </a:r>
          </a:p>
        </p:txBody>
      </p:sp>
      <p:sp>
        <p:nvSpPr>
          <p:cNvPr id="36" name="文本框 35"/>
          <p:cNvSpPr txBox="1"/>
          <p:nvPr/>
        </p:nvSpPr>
        <p:spPr>
          <a:xfrm>
            <a:off x="2693035" y="3635375"/>
            <a:ext cx="521970" cy="245110"/>
          </a:xfrm>
          <a:prstGeom prst="rect">
            <a:avLst/>
          </a:prstGeom>
          <a:noFill/>
        </p:spPr>
        <p:txBody>
          <a:bodyPr wrap="square" rtlCol="0">
            <a:spAutoFit/>
          </a:bodyPr>
          <a:lstStyle/>
          <a:p>
            <a:r>
              <a:rPr lang="en-US" altLang="zh-CN" sz="1000"/>
              <a:t>β1-2</a:t>
            </a:r>
          </a:p>
        </p:txBody>
      </p:sp>
      <p:sp>
        <p:nvSpPr>
          <p:cNvPr id="37" name="文本框 36"/>
          <p:cNvSpPr txBox="1"/>
          <p:nvPr/>
        </p:nvSpPr>
        <p:spPr>
          <a:xfrm>
            <a:off x="3251835" y="3635375"/>
            <a:ext cx="521970" cy="245110"/>
          </a:xfrm>
          <a:prstGeom prst="rect">
            <a:avLst/>
          </a:prstGeom>
          <a:noFill/>
        </p:spPr>
        <p:txBody>
          <a:bodyPr wrap="square" rtlCol="0">
            <a:spAutoFit/>
          </a:bodyPr>
          <a:lstStyle/>
          <a:p>
            <a:r>
              <a:rPr lang="en-US" altLang="zh-CN" sz="1000"/>
              <a:t>α1-3</a:t>
            </a:r>
          </a:p>
        </p:txBody>
      </p:sp>
      <p:sp>
        <p:nvSpPr>
          <p:cNvPr id="38" name="文本框 37"/>
          <p:cNvSpPr txBox="1"/>
          <p:nvPr/>
        </p:nvSpPr>
        <p:spPr>
          <a:xfrm>
            <a:off x="3810635" y="3460115"/>
            <a:ext cx="521970" cy="245110"/>
          </a:xfrm>
          <a:prstGeom prst="rect">
            <a:avLst/>
          </a:prstGeom>
          <a:noFill/>
        </p:spPr>
        <p:txBody>
          <a:bodyPr wrap="square" rtlCol="0">
            <a:spAutoFit/>
          </a:bodyPr>
          <a:lstStyle/>
          <a:p>
            <a:r>
              <a:rPr lang="en-US" altLang="zh-CN" sz="1000"/>
              <a:t>α1-6</a:t>
            </a:r>
          </a:p>
        </p:txBody>
      </p:sp>
      <p:sp>
        <p:nvSpPr>
          <p:cNvPr id="39" name="文本框 38"/>
          <p:cNvSpPr txBox="1"/>
          <p:nvPr/>
        </p:nvSpPr>
        <p:spPr>
          <a:xfrm>
            <a:off x="3922395" y="3622675"/>
            <a:ext cx="521970" cy="245110"/>
          </a:xfrm>
          <a:prstGeom prst="rect">
            <a:avLst/>
          </a:prstGeom>
          <a:noFill/>
        </p:spPr>
        <p:txBody>
          <a:bodyPr wrap="square" rtlCol="0">
            <a:spAutoFit/>
          </a:bodyPr>
          <a:lstStyle/>
          <a:p>
            <a:r>
              <a:rPr lang="en-US" altLang="zh-CN" sz="1000"/>
              <a:t>β1-4</a:t>
            </a:r>
          </a:p>
        </p:txBody>
      </p:sp>
      <p:sp>
        <p:nvSpPr>
          <p:cNvPr id="40" name="文本框 39"/>
          <p:cNvSpPr txBox="1"/>
          <p:nvPr/>
        </p:nvSpPr>
        <p:spPr>
          <a:xfrm>
            <a:off x="4469130" y="3615055"/>
            <a:ext cx="521970" cy="245110"/>
          </a:xfrm>
          <a:prstGeom prst="rect">
            <a:avLst/>
          </a:prstGeom>
          <a:noFill/>
        </p:spPr>
        <p:txBody>
          <a:bodyPr wrap="square" rtlCol="0">
            <a:spAutoFit/>
          </a:bodyPr>
          <a:lstStyle/>
          <a:p>
            <a:r>
              <a:rPr lang="en-US" altLang="zh-CN" sz="1000"/>
              <a:t>β1-4</a:t>
            </a:r>
          </a:p>
        </p:txBody>
      </p:sp>
      <p:sp>
        <p:nvSpPr>
          <p:cNvPr id="41" name="菱形 40"/>
          <p:cNvSpPr/>
          <p:nvPr/>
        </p:nvSpPr>
        <p:spPr>
          <a:xfrm>
            <a:off x="6348730" y="3037840"/>
            <a:ext cx="323850" cy="328930"/>
          </a:xfrm>
          <a:prstGeom prst="diamond">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2" name="文本框 41"/>
          <p:cNvSpPr txBox="1"/>
          <p:nvPr/>
        </p:nvSpPr>
        <p:spPr>
          <a:xfrm>
            <a:off x="6746875" y="3037840"/>
            <a:ext cx="1061085" cy="306705"/>
          </a:xfrm>
          <a:prstGeom prst="rect">
            <a:avLst/>
          </a:prstGeom>
          <a:noFill/>
        </p:spPr>
        <p:txBody>
          <a:bodyPr wrap="square" rtlCol="0" anchor="t">
            <a:spAutoFit/>
          </a:bodyPr>
          <a:lstStyle/>
          <a:p>
            <a:r>
              <a:rPr lang="zh-CN" altLang="en-US" sz="1400">
                <a:sym typeface="+mn-ea"/>
              </a:rPr>
              <a:t>Neu5Ac</a:t>
            </a:r>
          </a:p>
        </p:txBody>
      </p:sp>
      <p:sp>
        <p:nvSpPr>
          <p:cNvPr id="44" name="椭圆 43"/>
          <p:cNvSpPr/>
          <p:nvPr/>
        </p:nvSpPr>
        <p:spPr>
          <a:xfrm>
            <a:off x="6348730" y="3535045"/>
            <a:ext cx="273685" cy="264795"/>
          </a:xfrm>
          <a:prstGeom prst="ellipse">
            <a:avLst/>
          </a:prstGeom>
          <a:solidFill>
            <a:srgbClr val="FFFF00"/>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5" name="文本框 44"/>
          <p:cNvSpPr txBox="1"/>
          <p:nvPr/>
        </p:nvSpPr>
        <p:spPr>
          <a:xfrm>
            <a:off x="6887210" y="3535045"/>
            <a:ext cx="624205" cy="306705"/>
          </a:xfrm>
          <a:prstGeom prst="rect">
            <a:avLst/>
          </a:prstGeom>
          <a:noFill/>
        </p:spPr>
        <p:txBody>
          <a:bodyPr wrap="square" rtlCol="0" anchor="t">
            <a:spAutoFit/>
          </a:bodyPr>
          <a:lstStyle/>
          <a:p>
            <a:r>
              <a:rPr lang="zh-CN" altLang="en-US" sz="1400">
                <a:sym typeface="+mn-ea"/>
              </a:rPr>
              <a:t>Gal</a:t>
            </a:r>
          </a:p>
        </p:txBody>
      </p:sp>
      <p:sp>
        <p:nvSpPr>
          <p:cNvPr id="46" name="矩形 45"/>
          <p:cNvSpPr/>
          <p:nvPr/>
        </p:nvSpPr>
        <p:spPr>
          <a:xfrm>
            <a:off x="6398895" y="4006215"/>
            <a:ext cx="273685" cy="238760"/>
          </a:xfrm>
          <a:prstGeom prst="rect">
            <a:avLst/>
          </a:prstGeom>
          <a:solidFill>
            <a:schemeClr val="accent5">
              <a:lumMod val="7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7" name="文本框 46"/>
          <p:cNvSpPr txBox="1"/>
          <p:nvPr/>
        </p:nvSpPr>
        <p:spPr>
          <a:xfrm>
            <a:off x="7820025" y="2825115"/>
            <a:ext cx="975360" cy="306705"/>
          </a:xfrm>
          <a:prstGeom prst="rect">
            <a:avLst/>
          </a:prstGeom>
          <a:noFill/>
        </p:spPr>
        <p:txBody>
          <a:bodyPr wrap="square" rtlCol="0" anchor="t">
            <a:spAutoFit/>
          </a:bodyPr>
          <a:lstStyle/>
          <a:p>
            <a:r>
              <a:rPr lang="zh-CN" altLang="en-US" sz="1400">
                <a:sym typeface="+mn-ea"/>
              </a:rPr>
              <a:t>GlcNAc</a:t>
            </a:r>
          </a:p>
        </p:txBody>
      </p:sp>
      <p:sp>
        <p:nvSpPr>
          <p:cNvPr id="48" name="椭圆 47"/>
          <p:cNvSpPr/>
          <p:nvPr/>
        </p:nvSpPr>
        <p:spPr>
          <a:xfrm>
            <a:off x="6396990" y="4430395"/>
            <a:ext cx="281940" cy="25590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9" name="文本框 48"/>
          <p:cNvSpPr txBox="1"/>
          <p:nvPr/>
        </p:nvSpPr>
        <p:spPr>
          <a:xfrm>
            <a:off x="7010400" y="4380865"/>
            <a:ext cx="548640" cy="306705"/>
          </a:xfrm>
          <a:prstGeom prst="rect">
            <a:avLst/>
          </a:prstGeom>
          <a:noFill/>
        </p:spPr>
        <p:txBody>
          <a:bodyPr wrap="square" rtlCol="0" anchor="t">
            <a:spAutoFit/>
          </a:bodyPr>
          <a:lstStyle/>
          <a:p>
            <a:r>
              <a:rPr lang="zh-CN" altLang="en-US" sz="1400">
                <a:sym typeface="+mn-ea"/>
              </a:rPr>
              <a:t>Man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9344" y="316014"/>
            <a:ext cx="3999388" cy="414020"/>
          </a:xfrm>
          <a:prstGeom prst="rect">
            <a:avLst/>
          </a:prstGeom>
          <a:noFill/>
        </p:spPr>
        <p:txBody>
          <a:bodyPr wrap="square" rtlCol="0">
            <a:spAutoFit/>
          </a:bodyPr>
          <a:lstStyle/>
          <a:p>
            <a:r>
              <a:rPr lang="zh-CN" altLang="en-US" sz="2100" b="1" kern="0" spc="225" dirty="0">
                <a:solidFill>
                  <a:schemeClr val="accent1"/>
                </a:solidFill>
                <a:latin typeface="微软雅黑" panose="020B0503020204020204" pitchFamily="34" charset="-122"/>
                <a:ea typeface="微软雅黑" panose="020B0503020204020204" pitchFamily="34" charset="-122"/>
                <a:cs typeface="Cambria" panose="02040503050406030204" charset="0"/>
                <a:sym typeface="+mn-ea"/>
              </a:rPr>
              <a:t>寡糖序列特征提取</a:t>
            </a:r>
          </a:p>
        </p:txBody>
      </p:sp>
      <p:sp>
        <p:nvSpPr>
          <p:cNvPr id="3" name="灯片编号占位符 2"/>
          <p:cNvSpPr>
            <a:spLocks noGrp="1"/>
          </p:cNvSpPr>
          <p:nvPr>
            <p:ph type="sldNum" sz="quarter" idx="4"/>
          </p:nvPr>
        </p:nvSpPr>
        <p:spPr/>
        <p:txBody>
          <a:bodyPr/>
          <a:lstStyle/>
          <a:p>
            <a:fld id="{48F10FC4-DD5C-4C24-B849-D8A0B2DC9874}" type="slidenum">
              <a:rPr lang="zh-CN" altLang="en-US" sz="825" smtClean="0"/>
              <a:t>9</a:t>
            </a:fld>
            <a:endParaRPr lang="zh-CN" altLang="en-US" sz="825"/>
          </a:p>
        </p:txBody>
      </p:sp>
      <p:sp>
        <p:nvSpPr>
          <p:cNvPr id="5" name="文本框 4"/>
          <p:cNvSpPr txBox="1"/>
          <p:nvPr/>
        </p:nvSpPr>
        <p:spPr>
          <a:xfrm>
            <a:off x="445627" y="2292505"/>
            <a:ext cx="2297420" cy="583565"/>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对每条糖链进行格式统一处理</a:t>
            </a:r>
          </a:p>
        </p:txBody>
      </p:sp>
      <p:sp>
        <p:nvSpPr>
          <p:cNvPr id="6" name="箭头: 下 5"/>
          <p:cNvSpPr/>
          <p:nvPr/>
        </p:nvSpPr>
        <p:spPr>
          <a:xfrm rot="16200000" flipH="1">
            <a:off x="2991634" y="2236172"/>
            <a:ext cx="224274" cy="61634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429835" y="2175893"/>
            <a:ext cx="2386803" cy="1476375"/>
          </a:xfrm>
          <a:prstGeom prst="rect">
            <a:avLst/>
          </a:prstGeom>
          <a:noFill/>
        </p:spPr>
        <p:txBody>
          <a:bodyPr wrap="square" rtlCol="0">
            <a:spAutoFit/>
          </a:bodyPr>
          <a:lstStyle/>
          <a:p>
            <a:r>
              <a:rPr lang="zh-CN" altLang="en-US" dirty="0"/>
              <a:t>从糖链最后一位开始作为根节点向前遍历，当遇到</a:t>
            </a:r>
            <a:r>
              <a:rPr lang="en-US" altLang="zh-CN" dirty="0"/>
              <a:t>()</a:t>
            </a:r>
            <a:r>
              <a:rPr lang="zh-CN" altLang="en-US" dirty="0"/>
              <a:t>时，形成分支节点，代表支链结构，以此构建糖节点树。</a:t>
            </a:r>
          </a:p>
        </p:txBody>
      </p:sp>
      <p:sp>
        <p:nvSpPr>
          <p:cNvPr id="8" name="文本框 7"/>
          <p:cNvSpPr txBox="1"/>
          <p:nvPr/>
        </p:nvSpPr>
        <p:spPr>
          <a:xfrm>
            <a:off x="6574064" y="1899529"/>
            <a:ext cx="2386802" cy="1198880"/>
          </a:xfrm>
          <a:prstGeom prst="rect">
            <a:avLst/>
          </a:prstGeom>
          <a:noFill/>
        </p:spPr>
        <p:txBody>
          <a:bodyPr wrap="square" rtlCol="0">
            <a:spAutoFit/>
          </a:bodyPr>
          <a:lstStyle/>
          <a:p>
            <a:r>
              <a:rPr lang="zh-CN" altLang="en-US" dirty="0"/>
              <a:t>通过构建的糖节点树，来遍历得到每条糖链包含的单糖，二糖，三糖的种类和数量</a:t>
            </a:r>
          </a:p>
        </p:txBody>
      </p:sp>
      <p:sp>
        <p:nvSpPr>
          <p:cNvPr id="9" name="箭头: 下 8"/>
          <p:cNvSpPr/>
          <p:nvPr/>
        </p:nvSpPr>
        <p:spPr>
          <a:xfrm rot="16200000">
            <a:off x="6023182" y="2151953"/>
            <a:ext cx="243685" cy="69298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283777" y="893061"/>
            <a:ext cx="7052554" cy="368300"/>
          </a:xfrm>
          <a:prstGeom prst="rect">
            <a:avLst/>
          </a:prstGeom>
          <a:noFill/>
        </p:spPr>
        <p:txBody>
          <a:bodyPr wrap="square" rtlCol="0">
            <a:spAutoFit/>
          </a:bodyPr>
          <a:lstStyle/>
          <a:p>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寡糖特征提取的方法</a:t>
            </a:r>
          </a:p>
        </p:txBody>
      </p:sp>
      <p:sp>
        <p:nvSpPr>
          <p:cNvPr id="10" name="箭头: 下 8"/>
          <p:cNvSpPr/>
          <p:nvPr/>
        </p:nvSpPr>
        <p:spPr>
          <a:xfrm>
            <a:off x="7397560" y="3101736"/>
            <a:ext cx="212099" cy="76065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6418489" y="3948039"/>
            <a:ext cx="2386802" cy="2584450"/>
          </a:xfrm>
          <a:prstGeom prst="rect">
            <a:avLst/>
          </a:prstGeom>
          <a:noFill/>
        </p:spPr>
        <p:txBody>
          <a:bodyPr wrap="square" rtlCol="0">
            <a:spAutoFit/>
          </a:bodyPr>
          <a:lstStyle/>
          <a:p>
            <a:r>
              <a:rPr lang="zh-CN" altLang="en-US" dirty="0"/>
              <a:t>构建每种寡糖的指纹结构：把所有寡糖中的单糖，二糖，三糖种类构建为一整个坐标系，然后将每种寡糖在坐标系上表示，没有的部分记为</a:t>
            </a:r>
            <a:r>
              <a:rPr lang="en-US" altLang="zh-CN" dirty="0"/>
              <a:t>0</a:t>
            </a:r>
            <a:r>
              <a:rPr lang="zh-CN" altLang="en-US" dirty="0"/>
              <a:t>，得到每种寡糖的特征向量。</a:t>
            </a:r>
          </a:p>
        </p:txBody>
      </p:sp>
      <p:sp>
        <p:nvSpPr>
          <p:cNvPr id="15" name="箭头: 下 14"/>
          <p:cNvSpPr/>
          <p:nvPr/>
        </p:nvSpPr>
        <p:spPr>
          <a:xfrm rot="5400000">
            <a:off x="5696824" y="4341904"/>
            <a:ext cx="243686" cy="85308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886275" y="4308858"/>
            <a:ext cx="2386803" cy="1198880"/>
          </a:xfrm>
          <a:prstGeom prst="rect">
            <a:avLst/>
          </a:prstGeom>
          <a:noFill/>
        </p:spPr>
        <p:txBody>
          <a:bodyPr wrap="square" rtlCol="0">
            <a:spAutoFit/>
          </a:bodyPr>
          <a:lstStyle/>
          <a:p>
            <a:r>
              <a:rPr lang="zh-CN" altLang="en-US" dirty="0"/>
              <a:t>对编码后的特征向量进行</a:t>
            </a:r>
            <a:r>
              <a:rPr lang="en-US" altLang="zh-CN" dirty="0"/>
              <a:t>embedding</a:t>
            </a:r>
            <a:r>
              <a:rPr lang="zh-CN" altLang="en-US" dirty="0"/>
              <a:t>处理，将离散的特征向量转换为连续的值</a:t>
            </a:r>
          </a:p>
        </p:txBody>
      </p:sp>
      <p:sp>
        <p:nvSpPr>
          <p:cNvPr id="13" name="箭头: 下 14"/>
          <p:cNvSpPr/>
          <p:nvPr/>
        </p:nvSpPr>
        <p:spPr>
          <a:xfrm rot="5400000">
            <a:off x="2218294" y="4341904"/>
            <a:ext cx="243686" cy="85308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2225" y="4233545"/>
            <a:ext cx="1879600" cy="1198880"/>
          </a:xfrm>
          <a:prstGeom prst="rect">
            <a:avLst/>
          </a:prstGeom>
          <a:noFill/>
        </p:spPr>
        <p:txBody>
          <a:bodyPr wrap="square" rtlCol="0">
            <a:spAutoFit/>
          </a:bodyPr>
          <a:lstStyle/>
          <a:p>
            <a:r>
              <a:rPr lang="zh-CN" altLang="en-US"/>
              <a:t>对</a:t>
            </a:r>
            <a:r>
              <a:rPr lang="en-US" altLang="zh-CN"/>
              <a:t>embedding</a:t>
            </a:r>
            <a:r>
              <a:rPr lang="zh-CN" altLang="en-US"/>
              <a:t>处理后的数据使用自注意力机制提取特征向量</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ODRmYmNjODQ0NTc0NjBiOTQwMDlhMGVhYjk3YjU4NTUifQ=="/>
</p:tagLst>
</file>

<file path=ppt/theme/theme1.xml><?xml version="1.0" encoding="utf-8"?>
<a:theme xmlns:a="http://schemas.openxmlformats.org/drawingml/2006/main" name="Office 主题​​">
  <a:themeElements>
    <a:clrScheme name="自定义 6">
      <a:dk1>
        <a:sysClr val="windowText" lastClr="000000"/>
      </a:dk1>
      <a:lt1>
        <a:sysClr val="window" lastClr="FFFFFF"/>
      </a:lt1>
      <a:dk2>
        <a:srgbClr val="44546A"/>
      </a:dk2>
      <a:lt2>
        <a:srgbClr val="E7E6E6"/>
      </a:lt2>
      <a:accent1>
        <a:srgbClr val="006D39"/>
      </a:accent1>
      <a:accent2>
        <a:srgbClr val="008F77"/>
      </a:accent2>
      <a:accent3>
        <a:srgbClr val="ED7D31"/>
      </a:accent3>
      <a:accent4>
        <a:srgbClr val="FFC000"/>
      </a:accent4>
      <a:accent5>
        <a:srgbClr val="5B9BD5"/>
      </a:accent5>
      <a:accent6>
        <a:srgbClr val="F4F9F1"/>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325</TotalTime>
  <Words>2559</Words>
  <Application>Microsoft Office PowerPoint</Application>
  <PresentationFormat>全屏显示(4:3)</PresentationFormat>
  <Paragraphs>217</Paragraphs>
  <Slides>19</Slides>
  <Notes>16</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19</vt:i4>
      </vt:variant>
    </vt:vector>
  </HeadingPairs>
  <TitlesOfParts>
    <vt:vector size="33" baseType="lpstr">
      <vt:lpstr>-apple-system</vt:lpstr>
      <vt:lpstr>DIN Light</vt:lpstr>
      <vt:lpstr>等线</vt:lpstr>
      <vt:lpstr>等线 Light</vt:lpstr>
      <vt:lpstr>思源黑体 CN Bold</vt:lpstr>
      <vt:lpstr>思源黑体 CN Light</vt:lpstr>
      <vt:lpstr>微软雅黑</vt:lpstr>
      <vt:lpstr>Arial</vt:lpstr>
      <vt:lpstr>Calibri</vt:lpstr>
      <vt:lpstr>Cambria</vt:lpstr>
      <vt:lpstr>Segoe UI</vt:lpstr>
      <vt:lpstr>Segoe UI Light</vt:lpstr>
      <vt:lpstr>Office 主题​​</vt:lpstr>
      <vt:lpstr>1_OfficePLUS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张伟崇 张伟崇</dc:creator>
  <cp:lastModifiedBy>CHARA BZH</cp:lastModifiedBy>
  <cp:revision>363</cp:revision>
  <dcterms:created xsi:type="dcterms:W3CDTF">2018-12-02T14:41:00Z</dcterms:created>
  <dcterms:modified xsi:type="dcterms:W3CDTF">2025-03-09T19:13:07Z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2019-04-13T11:11:07.3145489Z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9fae1650-fed4-4044-bd57-dbb3842a7978</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48FEF651A3B34E2493169879DBDEC9B0_13</vt:lpwstr>
  </property>
  <property fmtid="{D5CDD505-2E9C-101B-9397-08002B2CF9AE}" pid="12" name="KSOProductBuildVer">
    <vt:lpwstr>2052-12.1.0.17857</vt:lpwstr>
  </property>
</Properties>
</file>

<file path=docProps/thumbnail.jpeg>
</file>